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7" r:id="rId3"/>
    <p:sldId id="273" r:id="rId4"/>
    <p:sldId id="267" r:id="rId5"/>
    <p:sldId id="274" r:id="rId6"/>
    <p:sldId id="275" r:id="rId7"/>
    <p:sldId id="277" r:id="rId8"/>
    <p:sldId id="278" r:id="rId9"/>
    <p:sldId id="279" r:id="rId10"/>
    <p:sldId id="280" r:id="rId11"/>
    <p:sldId id="285" r:id="rId12"/>
    <p:sldId id="281" r:id="rId13"/>
    <p:sldId id="283" r:id="rId14"/>
    <p:sldId id="284" r:id="rId15"/>
    <p:sldId id="286" r:id="rId16"/>
    <p:sldId id="282" r:id="rId1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howGuides="1">
      <p:cViewPr varScale="1">
        <p:scale>
          <a:sx n="74" d="100"/>
          <a:sy n="74" d="100"/>
        </p:scale>
        <p:origin x="582" y="72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4/24/2019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4/24/2019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4/24/2019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4/24/2019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4/24/2019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4/24/2019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4/24/2019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4/24/2019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A55A298-0F6A-4421-A0E6-5785C6CD8B5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57395"/>
            <a:ext cx="866775" cy="11951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ubtitle 7">
            <a:extLst>
              <a:ext uri="{FF2B5EF4-FFF2-40B4-BE49-F238E27FC236}">
                <a16:creationId xmlns="" xmlns:a16="http://schemas.microsoft.com/office/drawing/2014/main" id="{A6E7B7DE-4B0D-4921-93FD-3D2637089C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6B23AC08-8440-460D-A90F-3DE93BAF93A8}"/>
              </a:ext>
            </a:extLst>
          </p:cNvPr>
          <p:cNvSpPr txBox="1">
            <a:spLocks/>
          </p:cNvSpPr>
          <p:nvPr/>
        </p:nvSpPr>
        <p:spPr>
          <a:xfrm>
            <a:off x="3198812" y="6034683"/>
            <a:ext cx="9782801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20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20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20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US" sz="20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0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0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0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0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0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0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0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0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Presented </a:t>
            </a:r>
            <a:r>
              <a:rPr lang="en-US" sz="24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by: Mathematics Department</a:t>
            </a:r>
            <a:br>
              <a:rPr lang="en-US" sz="24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24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University of the West Indies (Mona)</a:t>
            </a:r>
            <a:br>
              <a:rPr lang="en-US" sz="24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24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April 25, 2019</a:t>
            </a:r>
            <a:r>
              <a:rPr lang="en-US" sz="20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20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JM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="" xmlns:a16="http://schemas.microsoft.com/office/drawing/2014/main" id="{6486376C-7C43-40CC-A25F-830552B02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539" y="1362325"/>
            <a:ext cx="7090956" cy="1437150"/>
          </a:xfrm>
        </p:spPr>
        <p:txBody>
          <a:bodyPr/>
          <a:lstStyle/>
          <a:p>
            <a:endParaRPr lang="en-JM"/>
          </a:p>
        </p:txBody>
      </p:sp>
      <p:pic>
        <p:nvPicPr>
          <p:cNvPr id="3076" name="Picture 4" descr="Image result for risk management images">
            <a:extLst>
              <a:ext uri="{FF2B5EF4-FFF2-40B4-BE49-F238E27FC236}">
                <a16:creationId xmlns="" xmlns:a16="http://schemas.microsoft.com/office/drawing/2014/main" id="{4C5DE43D-5FCB-4F17-B0DD-F93FCFE3C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42" y="-32084"/>
            <a:ext cx="10438383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>
            <a:extLst>
              <a:ext uri="{FF2B5EF4-FFF2-40B4-BE49-F238E27FC236}">
                <a16:creationId xmlns="" xmlns:a16="http://schemas.microsoft.com/office/drawing/2014/main" id="{CCB672E4-D283-4155-9BA9-A94FBDFBDD78}"/>
              </a:ext>
            </a:extLst>
          </p:cNvPr>
          <p:cNvSpPr txBox="1">
            <a:spLocks/>
          </p:cNvSpPr>
          <p:nvPr/>
        </p:nvSpPr>
        <p:spPr>
          <a:xfrm>
            <a:off x="4532952" y="2888248"/>
            <a:ext cx="7655873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RISK IS OPPORTUNITY</a:t>
            </a:r>
            <a:r>
              <a:rPr lang="en-US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JM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93"/>
            <a:ext cx="12188825" cy="6856214"/>
          </a:xfrm>
        </p:spPr>
      </p:pic>
    </p:spTree>
    <p:extLst>
      <p:ext uri="{BB962C8B-B14F-4D97-AF65-F5344CB8AC3E}">
        <p14:creationId xmlns:p14="http://schemas.microsoft.com/office/powerpoint/2010/main" val="52343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Risk Management Tools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93436" y="1600200"/>
            <a:ext cx="9987376" cy="45720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Business Continuity Planning (BCP)</a:t>
            </a:r>
          </a:p>
          <a:p>
            <a:pPr lvl="1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Geared more towards operational risks</a:t>
            </a:r>
          </a:p>
          <a:p>
            <a:pPr lvl="1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Resilience analysis and disaster recovery (BIA)</a:t>
            </a:r>
          </a:p>
          <a:p>
            <a:pPr lvl="1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Documented and periodically reviewed with input from the various business units</a:t>
            </a:r>
          </a:p>
          <a:p>
            <a:pPr lvl="1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Resolves (or at least alleviates) panic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600" dirty="0" smtClean="0"/>
              <a:t>Corporate Governance</a:t>
            </a:r>
            <a:endParaRPr lang="en-US" sz="2600" dirty="0"/>
          </a:p>
          <a:p>
            <a:pPr lvl="1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Dedicated Chief Risk Officer (CRO) reporting to a Risk Committee on the Board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Three lines of defense: Management Controls, Risk &amp; Compliance, Internal Audit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sz="1000" dirty="0"/>
          </a:p>
          <a:p>
            <a:r>
              <a:rPr lang="en-US" sz="2600" dirty="0" smtClean="0"/>
              <a:t>Enterprise Risk Management (ERM) framework</a:t>
            </a:r>
            <a:endParaRPr lang="en-US" sz="2600" dirty="0"/>
          </a:p>
          <a:p>
            <a:pPr lvl="1"/>
            <a:r>
              <a:rPr lang="en-US" sz="2000" dirty="0" err="1" smtClean="0">
                <a:solidFill>
                  <a:schemeClr val="accent4">
                    <a:lumMod val="75000"/>
                  </a:schemeClr>
                </a:solidFill>
              </a:rPr>
              <a:t>Centralised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, holistic approach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903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Risk Modeling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93436" y="1600200"/>
            <a:ext cx="9987376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We’ve identified the various risks, but what next?</a:t>
            </a:r>
          </a:p>
          <a:p>
            <a:pPr lvl="1"/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</a:rPr>
              <a:t>Assess tolerance, strategies</a:t>
            </a:r>
          </a:p>
          <a:p>
            <a:endParaRPr lang="en-US" sz="1100" dirty="0"/>
          </a:p>
          <a:p>
            <a:r>
              <a:rPr lang="en-US" sz="2600" dirty="0" smtClean="0"/>
              <a:t>Quantitative &amp; qualitative implications</a:t>
            </a:r>
          </a:p>
          <a:p>
            <a:pPr lvl="1"/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</a:rPr>
              <a:t>Value-at-Risk (</a:t>
            </a:r>
            <a:r>
              <a:rPr lang="en-US" sz="2200" dirty="0" err="1" smtClean="0">
                <a:solidFill>
                  <a:schemeClr val="accent4">
                    <a:lumMod val="75000"/>
                  </a:schemeClr>
                </a:solidFill>
              </a:rPr>
              <a:t>VaR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</a:rPr>
              <a:t>) &amp; Tail-Value-at-Risk (</a:t>
            </a:r>
            <a:r>
              <a:rPr lang="en-US" sz="2200" dirty="0" err="1" smtClean="0">
                <a:solidFill>
                  <a:schemeClr val="accent4">
                    <a:lumMod val="75000"/>
                  </a:schemeClr>
                </a:solidFill>
              </a:rPr>
              <a:t>TVaR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</a:rPr>
              <a:t>) popular in finance</a:t>
            </a:r>
          </a:p>
          <a:p>
            <a:pPr lvl="1"/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</a:rPr>
              <a:t>Copulas (multivariate distributions) to model dependencies</a:t>
            </a:r>
          </a:p>
          <a:p>
            <a:pPr lvl="1"/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</a:rPr>
              <a:t>Powerful stochastic tools </a:t>
            </a:r>
            <a:r>
              <a:rPr lang="en-US" sz="2200" dirty="0" err="1" smtClean="0">
                <a:solidFill>
                  <a:schemeClr val="accent4">
                    <a:lumMod val="75000"/>
                  </a:schemeClr>
                </a:solidFill>
              </a:rPr>
              <a:t>thanks</a:t>
            </a:r>
            <a:r>
              <a:rPr lang="en-US" sz="2200" baseline="30000" dirty="0" err="1" smtClean="0">
                <a:solidFill>
                  <a:schemeClr val="accent4">
                    <a:lumMod val="75000"/>
                  </a:schemeClr>
                </a:solidFill>
              </a:rPr>
              <a:t>Mathematics</a:t>
            </a:r>
            <a:endParaRPr lang="en-US" sz="2200" baseline="30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</a:rPr>
              <a:t>Complexity is fine, but beware of model risk</a:t>
            </a:r>
            <a:endParaRPr lang="en-US" sz="2200" dirty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But 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</a:rPr>
              <a:t>the key is to be able 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to 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</a:rPr>
              <a:t>translate the 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numbers 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</a:rPr>
              <a:t>into English</a:t>
            </a:r>
            <a:endParaRPr lang="en-US" sz="2200" baseline="30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000" dirty="0"/>
          </a:p>
          <a:p>
            <a:r>
              <a:rPr lang="en-US" sz="2600" dirty="0" smtClean="0"/>
              <a:t>Informs risk appetite and budgeting process</a:t>
            </a:r>
            <a:endParaRPr lang="en-US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</a:rPr>
              <a:t>Depending on outlook and business model, some risks may appear “juicier” than others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0071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Risk Treatment Grid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34153" y="2438400"/>
            <a:ext cx="6521824" cy="356960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834153" y="2033702"/>
            <a:ext cx="0" cy="398481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834153" y="6005066"/>
            <a:ext cx="6994059" cy="1469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10"/>
          <p:cNvSpPr txBox="1">
            <a:spLocks noGrp="1"/>
          </p:cNvSpPr>
          <p:nvPr>
            <p:ph idx="1"/>
          </p:nvPr>
        </p:nvSpPr>
        <p:spPr>
          <a:xfrm>
            <a:off x="1820348" y="2218368"/>
            <a:ext cx="1013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000" dirty="0" smtClean="0"/>
              <a:t>Impact</a:t>
            </a:r>
            <a:endParaRPr lang="en-US" sz="2000" dirty="0"/>
          </a:p>
        </p:txBody>
      </p:sp>
      <p:sp>
        <p:nvSpPr>
          <p:cNvPr id="12" name="Content Placeholder 10"/>
          <p:cNvSpPr txBox="1">
            <a:spLocks/>
          </p:cNvSpPr>
          <p:nvPr/>
        </p:nvSpPr>
        <p:spPr>
          <a:xfrm>
            <a:off x="8380412" y="6043369"/>
            <a:ext cx="1371600" cy="36933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Euphemia" pitchFamily="34" charset="0"/>
              <a:buNone/>
            </a:pPr>
            <a:r>
              <a:rPr lang="en-US" sz="2000" dirty="0" smtClean="0"/>
              <a:t>Likelihood</a:t>
            </a:r>
            <a:endParaRPr lang="en-US" sz="20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018212" y="2473766"/>
            <a:ext cx="0" cy="356960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34153" y="4216194"/>
            <a:ext cx="652182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618055" y="4627010"/>
            <a:ext cx="2138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REDUCE</a:t>
            </a:r>
            <a:endParaRPr lang="en-US" sz="2400" b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18054" y="2894115"/>
            <a:ext cx="2138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AVOID</a:t>
            </a:r>
            <a:endParaRPr lang="en-US" sz="2400" b="1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57142" y="2894116"/>
            <a:ext cx="2138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TRANSFER</a:t>
            </a:r>
            <a:endParaRPr lang="en-US" sz="2400" b="1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57142" y="4628650"/>
            <a:ext cx="2138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ACCEPT</a:t>
            </a:r>
            <a:endParaRPr lang="en-US" sz="2400" b="1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61953" y="3355780"/>
            <a:ext cx="1822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Insurance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Divestiture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20615" y="5109189"/>
            <a:ext cx="256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Let’s face it; there will always be risk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250968" y="5109188"/>
            <a:ext cx="3047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Risk Appetite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Management Strategies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7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Risk Monitoring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93436" y="1600200"/>
            <a:ext cx="9987376" cy="45720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Performance evaluation</a:t>
            </a:r>
          </a:p>
          <a:p>
            <a:pPr lvl="1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Measurement, attribution, appraisal</a:t>
            </a:r>
          </a:p>
          <a:p>
            <a:pPr lvl="1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The good strategies could actually have prevented a collapse</a:t>
            </a:r>
          </a:p>
          <a:p>
            <a:endParaRPr lang="en-US" sz="1000" dirty="0"/>
          </a:p>
          <a:p>
            <a:r>
              <a:rPr lang="en-US" sz="2600" dirty="0" smtClean="0"/>
              <a:t>Feedback loop</a:t>
            </a:r>
          </a:p>
          <a:p>
            <a:pPr lvl="1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Past experience can inform about potential future expectations</a:t>
            </a:r>
          </a:p>
          <a:p>
            <a:pPr lvl="1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New risks are constantly emerging</a:t>
            </a:r>
          </a:p>
          <a:p>
            <a:pPr lvl="1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Management strategies should be dynamic </a:t>
            </a:r>
          </a:p>
          <a:p>
            <a:pPr lvl="1"/>
            <a:endParaRPr lang="en-US" sz="10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600" dirty="0" smtClean="0"/>
              <a:t>Good risk management </a:t>
            </a:r>
            <a:r>
              <a:rPr lang="en-US" sz="2400" dirty="0" smtClean="0"/>
              <a:t>≠ least risk or highest profit</a:t>
            </a:r>
          </a:p>
          <a:p>
            <a:pPr lvl="1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More about sticking to the plan</a:t>
            </a:r>
            <a:r>
              <a:rPr lang="en-US" sz="2200" dirty="0" smtClean="0"/>
              <a:t> </a:t>
            </a:r>
            <a:endParaRPr lang="en-US" sz="2200" dirty="0"/>
          </a:p>
          <a:p>
            <a:pPr lvl="1"/>
            <a:endParaRPr lang="en-US" sz="20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257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&amp; Final Thoughts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93436" y="1600200"/>
            <a:ext cx="9987376" cy="5181600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/>
              <a:t>A robust risk management framework is essential to identifying, analysing, treating and monitoring the various risk factors that </a:t>
            </a:r>
            <a:r>
              <a:rPr lang="en-US" sz="8000" dirty="0" smtClean="0"/>
              <a:t>can significantly affect </a:t>
            </a:r>
            <a:r>
              <a:rPr lang="en-US" sz="8000" dirty="0"/>
              <a:t>business value</a:t>
            </a:r>
          </a:p>
          <a:p>
            <a:endParaRPr lang="en-US" sz="4000" dirty="0"/>
          </a:p>
          <a:p>
            <a:r>
              <a:rPr lang="en-US" sz="8000" dirty="0"/>
              <a:t>Risk is omnipresent; our role is to assess the trade-off between risk &amp; reward</a:t>
            </a:r>
          </a:p>
          <a:p>
            <a:pPr lvl="1"/>
            <a:r>
              <a:rPr lang="en-US" sz="7200" dirty="0">
                <a:solidFill>
                  <a:schemeClr val="accent4">
                    <a:lumMod val="75000"/>
                  </a:schemeClr>
                </a:solidFill>
              </a:rPr>
              <a:t>Accepting too little risk can harm the business!</a:t>
            </a:r>
          </a:p>
          <a:p>
            <a:endParaRPr lang="en-US" sz="4000" dirty="0"/>
          </a:p>
          <a:p>
            <a:r>
              <a:rPr lang="en-US" sz="8000" dirty="0"/>
              <a:t>Business risks are constantly evolving </a:t>
            </a:r>
            <a:r>
              <a:rPr lang="en-US" sz="8000" dirty="0" smtClean="0">
                <a:sym typeface="Wingdings" panose="05000000000000000000" pitchFamily="2" charset="2"/>
              </a:rPr>
              <a:t></a:t>
            </a:r>
            <a:r>
              <a:rPr lang="en-US" sz="8000" dirty="0" smtClean="0"/>
              <a:t> </a:t>
            </a:r>
            <a:r>
              <a:rPr lang="en-US" sz="8000" dirty="0">
                <a:solidFill>
                  <a:srgbClr val="FF0000"/>
                </a:solidFill>
              </a:rPr>
              <a:t>BEWARE OF “UNKNOWN UNKNOWNS”</a:t>
            </a:r>
          </a:p>
          <a:p>
            <a:endParaRPr lang="en-US" sz="4000" dirty="0"/>
          </a:p>
          <a:p>
            <a:r>
              <a:rPr lang="en-US" sz="8000" dirty="0"/>
              <a:t>Further reading</a:t>
            </a:r>
            <a:r>
              <a:rPr lang="en-US" sz="8000" dirty="0" smtClean="0"/>
              <a:t>:</a:t>
            </a:r>
          </a:p>
          <a:p>
            <a:pPr lvl="1">
              <a:lnSpc>
                <a:spcPct val="170000"/>
              </a:lnSpc>
            </a:pPr>
            <a:r>
              <a:rPr lang="en-US" sz="5600" dirty="0" smtClean="0">
                <a:solidFill>
                  <a:schemeClr val="accent4">
                    <a:lumMod val="75000"/>
                  </a:schemeClr>
                </a:solidFill>
              </a:rPr>
              <a:t>“</a:t>
            </a:r>
            <a:r>
              <a:rPr lang="en-US" sz="5600" dirty="0">
                <a:solidFill>
                  <a:schemeClr val="accent4">
                    <a:lumMod val="75000"/>
                  </a:schemeClr>
                </a:solidFill>
              </a:rPr>
              <a:t>Corporate Value of Enterprise Risk Management: The Next Step in Business Management</a:t>
            </a:r>
            <a:r>
              <a:rPr lang="en-US" sz="5600" dirty="0" smtClean="0">
                <a:solidFill>
                  <a:schemeClr val="accent4">
                    <a:lumMod val="75000"/>
                  </a:schemeClr>
                </a:solidFill>
              </a:rPr>
              <a:t>” </a:t>
            </a:r>
            <a:r>
              <a:rPr lang="en-US" sz="5600" dirty="0" smtClean="0"/>
              <a:t>– </a:t>
            </a:r>
            <a:r>
              <a:rPr lang="en-US" sz="5600" dirty="0" err="1"/>
              <a:t>Sim</a:t>
            </a:r>
            <a:r>
              <a:rPr lang="en-US" sz="5600" dirty="0"/>
              <a:t> Segal (2011</a:t>
            </a:r>
            <a:r>
              <a:rPr lang="en-US" sz="5600" dirty="0" smtClean="0"/>
              <a:t>)</a:t>
            </a:r>
          </a:p>
          <a:p>
            <a:pPr lvl="1">
              <a:lnSpc>
                <a:spcPct val="170000"/>
              </a:lnSpc>
            </a:pPr>
            <a:r>
              <a:rPr lang="en-US" sz="5600" dirty="0" smtClean="0">
                <a:solidFill>
                  <a:schemeClr val="accent4">
                    <a:lumMod val="75000"/>
                  </a:schemeClr>
                </a:solidFill>
              </a:rPr>
              <a:t>“</a:t>
            </a:r>
            <a:r>
              <a:rPr lang="en-US" sz="5600" dirty="0">
                <a:solidFill>
                  <a:schemeClr val="accent4">
                    <a:lumMod val="75000"/>
                  </a:schemeClr>
                </a:solidFill>
              </a:rPr>
              <a:t>The Complete Guide to Business Risk Management (3rd edition</a:t>
            </a:r>
            <a:r>
              <a:rPr lang="en-US" sz="5600" dirty="0" smtClean="0">
                <a:solidFill>
                  <a:schemeClr val="accent4">
                    <a:lumMod val="75000"/>
                  </a:schemeClr>
                </a:solidFill>
              </a:rPr>
              <a:t>)” </a:t>
            </a:r>
            <a:r>
              <a:rPr lang="en-US" sz="5600" dirty="0" smtClean="0"/>
              <a:t>– </a:t>
            </a:r>
            <a:r>
              <a:rPr lang="en-US" sz="5600" dirty="0"/>
              <a:t>Kit </a:t>
            </a:r>
            <a:r>
              <a:rPr lang="en-US" sz="5600" dirty="0" err="1"/>
              <a:t>Sadgrove</a:t>
            </a:r>
            <a:r>
              <a:rPr lang="en-US" sz="5600" dirty="0"/>
              <a:t> (2015)</a:t>
            </a:r>
          </a:p>
          <a:p>
            <a:pPr lvl="1">
              <a:lnSpc>
                <a:spcPct val="170000"/>
              </a:lnSpc>
            </a:pPr>
            <a:r>
              <a:rPr lang="en-US" sz="5600" dirty="0">
                <a:solidFill>
                  <a:schemeClr val="accent4">
                    <a:lumMod val="75000"/>
                  </a:schemeClr>
                </a:solidFill>
              </a:rPr>
              <a:t>“ISO 22301:2012 Societal Security – Business continuity management systems – Requirements” </a:t>
            </a:r>
            <a:r>
              <a:rPr lang="en-US" sz="5600" dirty="0" smtClean="0"/>
              <a:t>and</a:t>
            </a:r>
          </a:p>
          <a:p>
            <a:pPr marL="365760" lvl="1" indent="0">
              <a:lnSpc>
                <a:spcPct val="170000"/>
              </a:lnSpc>
              <a:buNone/>
            </a:pPr>
            <a:r>
              <a:rPr lang="en-US" sz="5600" dirty="0" smtClean="0"/>
              <a:t>     </a:t>
            </a:r>
            <a:r>
              <a:rPr lang="en-US" sz="5600" dirty="0" smtClean="0">
                <a:solidFill>
                  <a:schemeClr val="accent4">
                    <a:lumMod val="75000"/>
                  </a:schemeClr>
                </a:solidFill>
              </a:rPr>
              <a:t>“ISO </a:t>
            </a:r>
            <a:r>
              <a:rPr lang="en-US" sz="5600" dirty="0">
                <a:solidFill>
                  <a:schemeClr val="accent4">
                    <a:lumMod val="75000"/>
                  </a:schemeClr>
                </a:solidFill>
              </a:rPr>
              <a:t>22313:2012 Societal Security – Business continuity management systems – Guidance”</a:t>
            </a:r>
          </a:p>
          <a:p>
            <a:r>
              <a:rPr lang="en-US" sz="5600" dirty="0" smtClean="0"/>
              <a:t>         </a:t>
            </a:r>
            <a:r>
              <a:rPr lang="en-US" sz="5600" dirty="0"/>
              <a:t>– International Organization for Standardization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864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72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5012" y="1981200"/>
            <a:ext cx="7315200" cy="927527"/>
          </a:xfrm>
        </p:spPr>
        <p:txBody>
          <a:bodyPr/>
          <a:lstStyle/>
          <a:p>
            <a:pPr algn="ctr"/>
            <a:r>
              <a:rPr lang="en-US" dirty="0" smtClean="0"/>
              <a:t>Business Risks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5012" y="3276600"/>
            <a:ext cx="7315200" cy="1219200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170000"/>
              </a:lnSpc>
            </a:pPr>
            <a:r>
              <a:rPr lang="en-US" dirty="0" smtClean="0"/>
              <a:t>Nikhil Asnani, FSA FRM</a:t>
            </a:r>
          </a:p>
          <a:p>
            <a:pPr algn="ctr">
              <a:lnSpc>
                <a:spcPct val="170000"/>
              </a:lnSpc>
            </a:pPr>
            <a:r>
              <a:rPr lang="en-US" dirty="0" smtClean="0"/>
              <a:t>AVP Actuarial, Guardian Life Limited</a:t>
            </a:r>
          </a:p>
        </p:txBody>
      </p:sp>
    </p:spTree>
    <p:extLst>
      <p:ext uri="{BB962C8B-B14F-4D97-AF65-F5344CB8AC3E}">
        <p14:creationId xmlns:p14="http://schemas.microsoft.com/office/powerpoint/2010/main" val="183188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893"/>
            <a:ext cx="12188826" cy="6858076"/>
          </a:xfrm>
        </p:spPr>
      </p:pic>
    </p:spTree>
    <p:extLst>
      <p:ext uri="{BB962C8B-B14F-4D97-AF65-F5344CB8AC3E}">
        <p14:creationId xmlns:p14="http://schemas.microsoft.com/office/powerpoint/2010/main" val="196712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Business Risk?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Risk </a:t>
            </a:r>
            <a:r>
              <a:rPr lang="en-US" sz="2600" dirty="0" smtClean="0">
                <a:sym typeface="Wingdings" panose="05000000000000000000" pitchFamily="2" charset="2"/>
              </a:rPr>
              <a:t></a:t>
            </a:r>
            <a:r>
              <a:rPr lang="en-US" sz="2600" dirty="0" smtClean="0"/>
              <a:t> </a:t>
            </a:r>
            <a:r>
              <a:rPr lang="en-US" sz="2600" dirty="0"/>
              <a:t>adverse deviation from </a:t>
            </a:r>
            <a:r>
              <a:rPr lang="en-US" sz="2600" u="sng" dirty="0" smtClean="0"/>
              <a:t>expectations</a:t>
            </a:r>
          </a:p>
          <a:p>
            <a:endParaRPr lang="en-US" sz="1000" dirty="0"/>
          </a:p>
          <a:p>
            <a:r>
              <a:rPr lang="en-US" sz="2600" dirty="0"/>
              <a:t>Business Risk </a:t>
            </a:r>
            <a:r>
              <a:rPr lang="en-US" sz="2600" dirty="0" smtClean="0">
                <a:sym typeface="Wingdings" panose="05000000000000000000" pitchFamily="2" charset="2"/>
              </a:rPr>
              <a:t></a:t>
            </a:r>
            <a:r>
              <a:rPr lang="en-US" sz="2600" dirty="0" smtClean="0"/>
              <a:t> </a:t>
            </a:r>
            <a:r>
              <a:rPr lang="en-US" sz="2600" dirty="0"/>
              <a:t>above definition applied in business </a:t>
            </a:r>
            <a:r>
              <a:rPr lang="en-US" sz="2600" dirty="0" smtClean="0"/>
              <a:t>contexts</a:t>
            </a:r>
          </a:p>
          <a:p>
            <a:pPr lvl="1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∴ Threatens the 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achievement of business objectives</a:t>
            </a:r>
          </a:p>
          <a:p>
            <a:pPr lvl="1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Ultimately, the final impact is on 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profitability</a:t>
            </a:r>
          </a:p>
          <a:p>
            <a:endParaRPr lang="en-US" sz="1000" dirty="0" smtClean="0"/>
          </a:p>
          <a:p>
            <a:r>
              <a:rPr lang="en-US" sz="2600" dirty="0" err="1" smtClean="0"/>
              <a:t>Investopedia</a:t>
            </a:r>
            <a:r>
              <a:rPr lang="en-US" sz="2600" dirty="0" smtClean="0"/>
              <a:t>:</a:t>
            </a:r>
          </a:p>
          <a:p>
            <a:pPr marL="365760" lvl="1" indent="0">
              <a:buNone/>
            </a:pPr>
            <a:r>
              <a:rPr lang="en-US" sz="1800" i="1" dirty="0" smtClean="0">
                <a:solidFill>
                  <a:schemeClr val="accent4">
                    <a:lumMod val="75000"/>
                  </a:schemeClr>
                </a:solidFill>
              </a:rPr>
              <a:t>“</a:t>
            </a:r>
            <a:r>
              <a:rPr lang="en-US" sz="1800" i="1" dirty="0">
                <a:solidFill>
                  <a:schemeClr val="accent4">
                    <a:lumMod val="75000"/>
                  </a:schemeClr>
                </a:solidFill>
              </a:rPr>
              <a:t>Business risk is the exposure a company or organization has to </a:t>
            </a:r>
            <a:r>
              <a:rPr lang="en-US" sz="1800" i="1" dirty="0" smtClean="0">
                <a:solidFill>
                  <a:schemeClr val="accent4">
                    <a:lumMod val="75000"/>
                  </a:schemeClr>
                </a:solidFill>
              </a:rPr>
              <a:t>factor(s) that </a:t>
            </a:r>
            <a:r>
              <a:rPr lang="en-US" sz="1800" i="1" dirty="0">
                <a:solidFill>
                  <a:schemeClr val="accent4">
                    <a:lumMod val="75000"/>
                  </a:schemeClr>
                </a:solidFill>
              </a:rPr>
              <a:t>will </a:t>
            </a:r>
            <a:r>
              <a:rPr lang="en-US" sz="1800" b="1" i="1" dirty="0">
                <a:solidFill>
                  <a:schemeClr val="accent4">
                    <a:lumMod val="75000"/>
                  </a:schemeClr>
                </a:solidFill>
              </a:rPr>
              <a:t>lower its profits</a:t>
            </a:r>
            <a:r>
              <a:rPr lang="en-US" sz="1800" i="1" dirty="0">
                <a:solidFill>
                  <a:schemeClr val="accent4">
                    <a:lumMod val="75000"/>
                  </a:schemeClr>
                </a:solidFill>
              </a:rPr>
              <a:t> or </a:t>
            </a:r>
            <a:r>
              <a:rPr lang="en-US" sz="1800" b="1" i="1" dirty="0">
                <a:solidFill>
                  <a:schemeClr val="accent4">
                    <a:lumMod val="75000"/>
                  </a:schemeClr>
                </a:solidFill>
              </a:rPr>
              <a:t>lead it to fail</a:t>
            </a:r>
            <a:r>
              <a:rPr lang="en-US" sz="1800" i="1" dirty="0">
                <a:solidFill>
                  <a:schemeClr val="accent4">
                    <a:lumMod val="75000"/>
                  </a:schemeClr>
                </a:solidFill>
              </a:rPr>
              <a:t>.”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Dissecting Business Risk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93436" y="1600200"/>
            <a:ext cx="9911176" cy="50292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Convention varies, but generally grouped into the following: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Financial Risk 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✓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Strategic Risk</a:t>
            </a:r>
            <a:endParaRPr lang="en-US" sz="20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82296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Operational Risk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Compliance Risk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Reputational Risk</a:t>
            </a:r>
          </a:p>
          <a:p>
            <a:pPr marL="365760" lvl="1" indent="0">
              <a:buNone/>
            </a:pPr>
            <a:endParaRPr lang="en-US" sz="1600" b="1" dirty="0"/>
          </a:p>
          <a:p>
            <a:r>
              <a:rPr lang="en-US" sz="2600" dirty="0"/>
              <a:t>∃ Inter-dependencies between these risk categories</a:t>
            </a:r>
          </a:p>
          <a:p>
            <a:endParaRPr lang="en-US" sz="1000" dirty="0" smtClean="0"/>
          </a:p>
          <a:p>
            <a:r>
              <a:rPr lang="en-US" sz="2600" dirty="0"/>
              <a:t>Comprise a combination of internal &amp; external risk factors</a:t>
            </a:r>
          </a:p>
          <a:p>
            <a:pPr lvl="1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Internal: Ineffective management, death/illness, data theft, property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damage, etc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lvl="1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External: Gov’t policy changes, cyber attacks, regulatory changes, lawsuits, etc.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917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Risk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Failure to attain strategic goals/objectives</a:t>
            </a:r>
            <a:endParaRPr lang="en-US" sz="2600" u="sng" dirty="0" smtClean="0"/>
          </a:p>
          <a:p>
            <a:endParaRPr lang="en-US" sz="1000" dirty="0"/>
          </a:p>
          <a:p>
            <a:r>
              <a:rPr lang="en-US" sz="2600" dirty="0" smtClean="0"/>
              <a:t>Could be due to:</a:t>
            </a:r>
          </a:p>
          <a:p>
            <a:pPr lvl="1"/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Good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execution of 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bad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business decisions</a:t>
            </a:r>
          </a:p>
          <a:p>
            <a:pPr lvl="1"/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Bad execution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of 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good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business decisions</a:t>
            </a:r>
          </a:p>
          <a:p>
            <a:pPr lvl="1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Ineffective allocation of business resources</a:t>
            </a:r>
          </a:p>
          <a:p>
            <a:pPr lvl="1"/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Failure to respond to environmental changes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sz="1000" dirty="0" smtClean="0"/>
          </a:p>
          <a:p>
            <a:r>
              <a:rPr lang="en-US" sz="2600" dirty="0"/>
              <a:t>Strategic risk analysis should be an input to the planning process, not just a by-product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028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Risk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93436" y="1600200"/>
            <a:ext cx="9987376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Failed or inadequate internal processes, people or systems</a:t>
            </a:r>
          </a:p>
          <a:p>
            <a:endParaRPr lang="en-US" sz="1100" dirty="0"/>
          </a:p>
          <a:p>
            <a:r>
              <a:rPr lang="en-US" dirty="0"/>
              <a:t>Can be intentional (e.g. fraud, theft) or unintentional (e.g. errors, power failures)</a:t>
            </a:r>
          </a:p>
          <a:p>
            <a:endParaRPr lang="en-US" sz="1100" dirty="0"/>
          </a:p>
          <a:p>
            <a:r>
              <a:rPr lang="en-US" dirty="0"/>
              <a:t>Most expansive risk category, but also with the most overlap between entities</a:t>
            </a:r>
          </a:p>
          <a:p>
            <a:endParaRPr lang="en-US" sz="1000" dirty="0"/>
          </a:p>
          <a:p>
            <a:r>
              <a:rPr lang="en-US" dirty="0"/>
              <a:t>Several case studies found in risk management literature</a:t>
            </a:r>
          </a:p>
          <a:p>
            <a:pPr lvl="1"/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Barings, Allied Irish (rogue trading)</a:t>
            </a:r>
          </a:p>
          <a:p>
            <a:pPr lvl="1"/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Chase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Drysdale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, Kidder Peabody (financial misreporting)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423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Risk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93436" y="1600200"/>
            <a:ext cx="9987376" cy="4572000"/>
          </a:xfrm>
        </p:spPr>
        <p:txBody>
          <a:bodyPr>
            <a:normAutofit/>
          </a:bodyPr>
          <a:lstStyle/>
          <a:p>
            <a:r>
              <a:rPr lang="en-US" sz="2600" dirty="0"/>
              <a:t>Violation of laws, regulations or prescribed standards</a:t>
            </a:r>
          </a:p>
          <a:p>
            <a:pPr lvl="1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Results in fines but could also be a warning flag for other potential failures</a:t>
            </a:r>
          </a:p>
          <a:p>
            <a:pPr lvl="1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Severe implications in heavily regulated industries (e.g. financial services)</a:t>
            </a:r>
          </a:p>
          <a:p>
            <a:endParaRPr lang="en-US" sz="1000" dirty="0"/>
          </a:p>
          <a:p>
            <a:r>
              <a:rPr lang="en-US" sz="2600" dirty="0"/>
              <a:t>Critical to the public interest</a:t>
            </a:r>
          </a:p>
          <a:p>
            <a:pPr lvl="1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Laws, regulations and standards were developed with this in mind</a:t>
            </a:r>
          </a:p>
          <a:p>
            <a:endParaRPr lang="en-US" sz="1000" dirty="0"/>
          </a:p>
          <a:p>
            <a:r>
              <a:rPr lang="en-US" sz="2600" dirty="0"/>
              <a:t>Sometimes considered to fall within operational risk</a:t>
            </a:r>
          </a:p>
          <a:p>
            <a:pPr lvl="1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However, the financial and economic costs of non-compliance should not be taken lightly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407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Reputational Risk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93436" y="1600200"/>
            <a:ext cx="9987376" cy="4572000"/>
          </a:xfrm>
        </p:spPr>
        <p:txBody>
          <a:bodyPr>
            <a:normAutofit/>
          </a:bodyPr>
          <a:lstStyle/>
          <a:p>
            <a:r>
              <a:rPr lang="en-US" sz="2600" dirty="0"/>
              <a:t>Potential for negative public perception</a:t>
            </a:r>
          </a:p>
          <a:p>
            <a:endParaRPr lang="en-US" sz="1100" dirty="0"/>
          </a:p>
          <a:p>
            <a:r>
              <a:rPr lang="en-US" sz="2600" dirty="0"/>
              <a:t>Difficult/impossible to manage directly</a:t>
            </a:r>
          </a:p>
          <a:p>
            <a:pPr lvl="1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However, positively correlated to other risk factors</a:t>
            </a:r>
          </a:p>
          <a:p>
            <a:pPr lvl="1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E.g. Negative publicity could be the result of strategic and/or operational failures</a:t>
            </a:r>
          </a:p>
          <a:p>
            <a:pPr lvl="1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∴ Strong management of other risks = good reputation?</a:t>
            </a:r>
          </a:p>
          <a:p>
            <a:endParaRPr lang="en-US" sz="1000" dirty="0"/>
          </a:p>
          <a:p>
            <a:r>
              <a:rPr lang="en-US" sz="2600" dirty="0"/>
              <a:t>External stakeholder confidence is critical for sustainability</a:t>
            </a:r>
          </a:p>
          <a:p>
            <a:pPr lvl="1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Consumers</a:t>
            </a:r>
          </a:p>
          <a:p>
            <a:pPr lvl="1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Creditors/Shareholders</a:t>
            </a:r>
          </a:p>
          <a:p>
            <a:pPr lvl="1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Regulators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271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h 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h education presentation with Pi  (widescreen).potx" id="{DF132673-7A8C-4FB7-A35E-0123B6C0D98B}" vid="{CCAAB50D-2EF2-4925-80C2-C83131AE58AC}"/>
    </a:ext>
  </a:extLst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education presentation with Pi  (widescreen)</Template>
  <TotalTime>1598</TotalTime>
  <Words>788</Words>
  <Application>Microsoft Office PowerPoint</Application>
  <PresentationFormat>Custom</PresentationFormat>
  <Paragraphs>143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Aharoni</vt:lpstr>
      <vt:lpstr>Arial</vt:lpstr>
      <vt:lpstr>Euphemia</vt:lpstr>
      <vt:lpstr>Wingdings</vt:lpstr>
      <vt:lpstr>Math 16x9</vt:lpstr>
      <vt:lpstr>PowerPoint Presentation</vt:lpstr>
      <vt:lpstr>Business Risks</vt:lpstr>
      <vt:lpstr>PowerPoint Presentation</vt:lpstr>
      <vt:lpstr>What is Business Risk?</vt:lpstr>
      <vt:lpstr>Dissecting Business Risk</vt:lpstr>
      <vt:lpstr>Strategic Risk</vt:lpstr>
      <vt:lpstr>Operational Risk</vt:lpstr>
      <vt:lpstr>Compliance Risk</vt:lpstr>
      <vt:lpstr>Reputational Risk</vt:lpstr>
      <vt:lpstr>PowerPoint Presentation</vt:lpstr>
      <vt:lpstr>Business Risk Management Tools</vt:lpstr>
      <vt:lpstr>Business Risk Modeling</vt:lpstr>
      <vt:lpstr>Business Risk Treatment Grid</vt:lpstr>
      <vt:lpstr>Business Risk Monitoring</vt:lpstr>
      <vt:lpstr>Summary &amp; Final Thoughts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is Opportunity</dc:title>
  <dc:creator>Howard Hines</dc:creator>
  <cp:lastModifiedBy>HAZLE,Stephanie</cp:lastModifiedBy>
  <cp:revision>30</cp:revision>
  <dcterms:created xsi:type="dcterms:W3CDTF">2019-04-20T21:55:24Z</dcterms:created>
  <dcterms:modified xsi:type="dcterms:W3CDTF">2019-04-24T20:41:24Z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