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3" r:id="rId3"/>
    <p:sldId id="288" r:id="rId4"/>
    <p:sldId id="289" r:id="rId5"/>
    <p:sldId id="290" r:id="rId6"/>
    <p:sldId id="274" r:id="rId7"/>
    <p:sldId id="275" r:id="rId8"/>
    <p:sldId id="270" r:id="rId9"/>
    <p:sldId id="291" r:id="rId10"/>
    <p:sldId id="292" r:id="rId11"/>
    <p:sldId id="257" r:id="rId12"/>
    <p:sldId id="276" r:id="rId13"/>
    <p:sldId id="300" r:id="rId14"/>
    <p:sldId id="277" r:id="rId15"/>
    <p:sldId id="278" r:id="rId16"/>
    <p:sldId id="293" r:id="rId17"/>
    <p:sldId id="279" r:id="rId18"/>
    <p:sldId id="298" r:id="rId19"/>
    <p:sldId id="294" r:id="rId20"/>
    <p:sldId id="299" r:id="rId21"/>
    <p:sldId id="295" r:id="rId22"/>
    <p:sldId id="280" r:id="rId23"/>
    <p:sldId id="281" r:id="rId24"/>
    <p:sldId id="283" r:id="rId25"/>
    <p:sldId id="259" r:id="rId26"/>
    <p:sldId id="285" r:id="rId27"/>
    <p:sldId id="286" r:id="rId28"/>
    <p:sldId id="287" r:id="rId29"/>
    <p:sldId id="297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howGuides="1">
      <p:cViewPr varScale="1">
        <p:scale>
          <a:sx n="70" d="100"/>
          <a:sy n="70" d="100"/>
        </p:scale>
        <p:origin x="738" y="60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blic\Documents\Climate%20Risks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blic\Documents\Climate%20Risks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100" baseline="0"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JM" sz="18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GROSS PROFIT MARGIN BASED ON VARYING RAINFALL LEVELS</a:t>
            </a:r>
            <a:endParaRPr lang="en-JM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" lastClr="FFFFFF">
                    <a:lumMod val="95000"/>
                  </a:sysClr>
                </a:solidFill>
              </a:defRPr>
            </a:pPr>
            <a:r>
              <a:rPr lang="en-JM"/>
              <a:t>(no intervention)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100" baseline="0">
              <a:solidFill>
                <a:sysClr val="window" lastClr="FFFFFF">
                  <a:lumMod val="95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Sheet1!$B$52</c:f>
              <c:strCache>
                <c:ptCount val="1"/>
                <c:pt idx="0">
                  <c:v> Yield: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Sheet1!$C$51:$L$51</c:f>
              <c:numCache>
                <c:formatCode>General</c:formatCode>
                <c:ptCount val="10"/>
                <c:pt idx="3" formatCode="0%">
                  <c:v>0</c:v>
                </c:pt>
                <c:pt idx="5" formatCode="0%">
                  <c:v>0.1</c:v>
                </c:pt>
                <c:pt idx="6" formatCode="0%">
                  <c:v>0.2</c:v>
                </c:pt>
                <c:pt idx="7" formatCode="0%">
                  <c:v>0.3</c:v>
                </c:pt>
                <c:pt idx="8" formatCode="0%">
                  <c:v>0.4</c:v>
                </c:pt>
                <c:pt idx="9" formatCode="0%">
                  <c:v>0.5</c:v>
                </c:pt>
              </c:numCache>
            </c:numRef>
          </c:cat>
          <c:val>
            <c:numRef>
              <c:f>Sheet1!$C$52:$L$52</c:f>
              <c:numCache>
                <c:formatCode>General</c:formatCode>
                <c:ptCount val="10"/>
                <c:pt idx="3" formatCode="_-* #,##0_-;\-* #,##0_-;_-* &quot;-&quot;??_-;_-@_-">
                  <c:v>20</c:v>
                </c:pt>
                <c:pt idx="5" formatCode="_-* #,##0_-;\-* #,##0_-;_-* &quot;-&quot;??_-;_-@_-">
                  <c:v>18</c:v>
                </c:pt>
                <c:pt idx="6" formatCode="_-* #,##0_-;\-* #,##0_-;_-* &quot;-&quot;??_-;_-@_-">
                  <c:v>16</c:v>
                </c:pt>
                <c:pt idx="7" formatCode="_-* #,##0_-;\-* #,##0_-;_-* &quot;-&quot;??_-;_-@_-">
                  <c:v>14</c:v>
                </c:pt>
                <c:pt idx="8" formatCode="_-* #,##0_-;\-* #,##0_-;_-* &quot;-&quot;??_-;_-@_-">
                  <c:v>12</c:v>
                </c:pt>
                <c:pt idx="9" formatCode="_-* #,##0_-;\-* #,##0_-;_-* &quot;-&quot;??_-;_-@_-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19-4254-AF64-4DFFA25CA2B6}"/>
            </c:ext>
          </c:extLst>
        </c:ser>
        <c:ser>
          <c:idx val="1"/>
          <c:order val="1"/>
          <c:tx>
            <c:strRef>
              <c:f>Sheet1!$B$53</c:f>
              <c:strCache>
                <c:ptCount val="1"/>
                <c:pt idx="0">
                  <c:v> Gross Profit Margin: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Sheet1!$C$51:$L$51</c:f>
              <c:numCache>
                <c:formatCode>General</c:formatCode>
                <c:ptCount val="10"/>
                <c:pt idx="3" formatCode="0%">
                  <c:v>0</c:v>
                </c:pt>
                <c:pt idx="5" formatCode="0%">
                  <c:v>0.1</c:v>
                </c:pt>
                <c:pt idx="6" formatCode="0%">
                  <c:v>0.2</c:v>
                </c:pt>
                <c:pt idx="7" formatCode="0%">
                  <c:v>0.3</c:v>
                </c:pt>
                <c:pt idx="8" formatCode="0%">
                  <c:v>0.4</c:v>
                </c:pt>
                <c:pt idx="9" formatCode="0%">
                  <c:v>0.5</c:v>
                </c:pt>
              </c:numCache>
            </c:numRef>
          </c:cat>
          <c:val>
            <c:numRef>
              <c:f>Sheet1!$C$53:$L$53</c:f>
              <c:numCache>
                <c:formatCode>General</c:formatCode>
                <c:ptCount val="10"/>
                <c:pt idx="3" formatCode="_(* #,##0.00_);_(* \(#,##0.00\);_(* &quot;-&quot;??_);_(@_)">
                  <c:v>162.4</c:v>
                </c:pt>
                <c:pt idx="5" formatCode="_(* #,##0.00_);_(* \(#,##0.00\);_(* &quot;-&quot;??_);_(@_)">
                  <c:v>138.9</c:v>
                </c:pt>
                <c:pt idx="6" formatCode="_(* #,##0.00_);_(* \(#,##0.00\);_(* &quot;-&quot;??_);_(@_)">
                  <c:v>115.4</c:v>
                </c:pt>
                <c:pt idx="7" formatCode="_(* #,##0.00_);_(* \(#,##0.00\);_(* &quot;-&quot;??_);_(@_)">
                  <c:v>91.9</c:v>
                </c:pt>
                <c:pt idx="8" formatCode="_(* #,##0.00_);_(* \(#,##0.00\);_(* &quot;-&quot;??_);_(@_)">
                  <c:v>68.400000000000006</c:v>
                </c:pt>
                <c:pt idx="9" formatCode="_(* #,##0.00_);_(* \(#,##0.00\);_(* &quot;-&quot;??_);_(@_)">
                  <c:v>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19-4254-AF64-4DFFA25CA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8604936"/>
        <c:axId val="138605720"/>
      </c:barChart>
      <c:catAx>
        <c:axId val="13860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05720"/>
        <c:crosses val="autoZero"/>
        <c:auto val="1"/>
        <c:lblAlgn val="ctr"/>
        <c:lblOffset val="100"/>
        <c:noMultiLvlLbl val="0"/>
      </c:catAx>
      <c:valAx>
        <c:axId val="13860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0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JM" dirty="0"/>
              <a:t>GROSS PROFIT MARGIN BASED ON VARYING RAINFALL LEVELS</a:t>
            </a:r>
          </a:p>
          <a:p>
            <a:pPr>
              <a:defRPr/>
            </a:pPr>
            <a:r>
              <a:rPr lang="en-JM" dirty="0"/>
              <a:t>(with intervention)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053439111062239E-2"/>
          <c:y val="0.20243137967061323"/>
          <c:w val="0.92290634082326961"/>
          <c:h val="0.6732751674921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 Yield: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Sheet1!$C$21:$L$21</c:f>
              <c:numCache>
                <c:formatCode>General</c:formatCode>
                <c:ptCount val="10"/>
                <c:pt idx="3" formatCode="0%">
                  <c:v>0</c:v>
                </c:pt>
                <c:pt idx="5" formatCode="0%">
                  <c:v>0.1</c:v>
                </c:pt>
                <c:pt idx="6" formatCode="0%">
                  <c:v>0.2</c:v>
                </c:pt>
                <c:pt idx="7" formatCode="0%">
                  <c:v>0.3</c:v>
                </c:pt>
                <c:pt idx="8" formatCode="0%">
                  <c:v>0.4</c:v>
                </c:pt>
                <c:pt idx="9" formatCode="0%">
                  <c:v>0.5</c:v>
                </c:pt>
              </c:numCache>
            </c:numRef>
          </c:cat>
          <c:val>
            <c:numRef>
              <c:f>Sheet1!$C$22:$L$22</c:f>
              <c:numCache>
                <c:formatCode>General</c:formatCode>
                <c:ptCount val="10"/>
                <c:pt idx="3" formatCode="_-* #,##0_-;\-* #,##0_-;_-* &quot;-&quot;??_-;_-@_-">
                  <c:v>20</c:v>
                </c:pt>
                <c:pt idx="5" formatCode="_-* #,##0_-;\-* #,##0_-;_-* &quot;-&quot;??_-;_-@_-">
                  <c:v>20</c:v>
                </c:pt>
                <c:pt idx="6" formatCode="_-* #,##0_-;\-* #,##0_-;_-* &quot;-&quot;??_-;_-@_-">
                  <c:v>20</c:v>
                </c:pt>
                <c:pt idx="7" formatCode="_-* #,##0_-;\-* #,##0_-;_-* &quot;-&quot;??_-;_-@_-">
                  <c:v>20</c:v>
                </c:pt>
                <c:pt idx="8" formatCode="_-* #,##0_-;\-* #,##0_-;_-* &quot;-&quot;??_-;_-@_-">
                  <c:v>20</c:v>
                </c:pt>
                <c:pt idx="9" formatCode="_-* #,##0_-;\-* #,##0_-;_-* &quot;-&quot;??_-;_-@_-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74-41FF-802F-FE3177AC0EE4}"/>
            </c:ext>
          </c:extLst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 Gross Profit Margin: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Sheet1!$C$21:$L$21</c:f>
              <c:numCache>
                <c:formatCode>General</c:formatCode>
                <c:ptCount val="10"/>
                <c:pt idx="3" formatCode="0%">
                  <c:v>0</c:v>
                </c:pt>
                <c:pt idx="5" formatCode="0%">
                  <c:v>0.1</c:v>
                </c:pt>
                <c:pt idx="6" formatCode="0%">
                  <c:v>0.2</c:v>
                </c:pt>
                <c:pt idx="7" formatCode="0%">
                  <c:v>0.3</c:v>
                </c:pt>
                <c:pt idx="8" formatCode="0%">
                  <c:v>0.4</c:v>
                </c:pt>
                <c:pt idx="9" formatCode="0%">
                  <c:v>0.5</c:v>
                </c:pt>
              </c:numCache>
            </c:numRef>
          </c:cat>
          <c:val>
            <c:numRef>
              <c:f>Sheet1!$C$23:$L$23</c:f>
              <c:numCache>
                <c:formatCode>General</c:formatCode>
                <c:ptCount val="10"/>
                <c:pt idx="3" formatCode="_(* #,##0.00_);_(* \(#,##0.00\);_(* &quot;-&quot;??_);_(@_)">
                  <c:v>162.4</c:v>
                </c:pt>
                <c:pt idx="5" formatCode="_(* #,##0.00_);_(* \(#,##0.00\);_(* &quot;-&quot;??_);_(@_)">
                  <c:v>158.02500000000001</c:v>
                </c:pt>
                <c:pt idx="6" formatCode="_(* #,##0.00_);_(* \(#,##0.00\);_(* &quot;-&quot;??_);_(@_)">
                  <c:v>157.4</c:v>
                </c:pt>
                <c:pt idx="7" formatCode="_(* #,##0.00_);_(* \(#,##0.00\);_(* &quot;-&quot;??_);_(@_)">
                  <c:v>156.77500000000001</c:v>
                </c:pt>
                <c:pt idx="8" formatCode="_(* #,##0.00_);_(* \(#,##0.00\);_(* &quot;-&quot;??_);_(@_)">
                  <c:v>156.15</c:v>
                </c:pt>
                <c:pt idx="9" formatCode="_(* #,##0.00_);_(* \(#,##0.00\);_(* &quot;-&quot;??_);_(@_)">
                  <c:v>155.52500000000001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74-41FF-802F-FE3177AC0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8607288"/>
        <c:axId val="138607680"/>
      </c:barChart>
      <c:catAx>
        <c:axId val="13860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07680"/>
        <c:crosses val="autoZero"/>
        <c:auto val="1"/>
        <c:lblAlgn val="ctr"/>
        <c:lblOffset val="100"/>
        <c:noMultiLvlLbl val="0"/>
      </c:catAx>
      <c:valAx>
        <c:axId val="13860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07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0.13034</cdr:x>
      <cdr:y>0.85894</cdr:y>
    </cdr:from>
    <cdr:to>
      <cdr:x>0.28255</cdr:x>
      <cdr:y>0.89397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E72D1E1-2CAB-4307-9626-92D3D1BD3874}"/>
            </a:ext>
          </a:extLst>
        </cdr:cNvPr>
        <cdr:cNvSpPr txBox="1"/>
      </cdr:nvSpPr>
      <cdr:spPr>
        <a:xfrm xmlns:a="http://schemas.openxmlformats.org/drawingml/2006/main">
          <a:off x="1370231" y="3736558"/>
          <a:ext cx="16002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JM" sz="1100" dirty="0"/>
        </a:p>
      </cdr:txBody>
    </cdr:sp>
  </cdr:relSizeAnchor>
  <cdr:relSizeAnchor xmlns:cdr="http://schemas.openxmlformats.org/drawingml/2006/chartDrawing">
    <cdr:from>
      <cdr:x>0.19557</cdr:x>
      <cdr:y>0.85894</cdr:y>
    </cdr:from>
    <cdr:to>
      <cdr:x>0.34054</cdr:x>
      <cdr:y>0.91554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0E74B5D0-CF99-48F8-AA3A-BD513F343E82}"/>
            </a:ext>
          </a:extLst>
        </cdr:cNvPr>
        <cdr:cNvSpPr txBox="1"/>
      </cdr:nvSpPr>
      <cdr:spPr>
        <a:xfrm xmlns:a="http://schemas.openxmlformats.org/drawingml/2006/main">
          <a:off x="2056031" y="3736558"/>
          <a:ext cx="15240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JM" sz="1000" dirty="0">
              <a:solidFill>
                <a:schemeClr val="bg1"/>
              </a:solidFill>
            </a:rPr>
            <a:t>Increased rainfall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4/24/2019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4/24/2019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4/24/2019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55A298-0F6A-4421-A0E6-5785C6CD8B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57395"/>
            <a:ext cx="866775" cy="11951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A6E7B7DE-4B0D-4921-93FD-3D2637089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B23AC08-8440-460D-A90F-3DE93BAF93A8}"/>
              </a:ext>
            </a:extLst>
          </p:cNvPr>
          <p:cNvSpPr txBox="1">
            <a:spLocks/>
          </p:cNvSpPr>
          <p:nvPr/>
        </p:nvSpPr>
        <p:spPr>
          <a:xfrm>
            <a:off x="3275012" y="6216316"/>
            <a:ext cx="9782801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Presented by: Mathematics Department</a:t>
            </a:r>
            <a:br>
              <a:rPr lang="en-US" sz="24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University of the West Indies (Mona)</a:t>
            </a:r>
            <a:br>
              <a:rPr lang="en-US" sz="24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April 25, 2019</a:t>
            </a: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JM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6486376C-7C43-40CC-A25F-830552B02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539" y="1362325"/>
            <a:ext cx="7090956" cy="1437150"/>
          </a:xfrm>
        </p:spPr>
        <p:txBody>
          <a:bodyPr/>
          <a:lstStyle/>
          <a:p>
            <a:endParaRPr lang="en-JM"/>
          </a:p>
        </p:txBody>
      </p:sp>
      <p:pic>
        <p:nvPicPr>
          <p:cNvPr id="3076" name="Picture 4" descr="Image result for risk management images">
            <a:extLst>
              <a:ext uri="{FF2B5EF4-FFF2-40B4-BE49-F238E27FC236}">
                <a16:creationId xmlns:a16="http://schemas.microsoft.com/office/drawing/2014/main" xmlns="" id="{4C5DE43D-5FCB-4F17-B0DD-F93FCFE3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42" y="-32084"/>
            <a:ext cx="1043838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CB672E4-D283-4155-9BA9-A94FBDFBDD78}"/>
              </a:ext>
            </a:extLst>
          </p:cNvPr>
          <p:cNvSpPr txBox="1">
            <a:spLocks/>
          </p:cNvSpPr>
          <p:nvPr/>
        </p:nvSpPr>
        <p:spPr>
          <a:xfrm>
            <a:off x="4532952" y="2888248"/>
            <a:ext cx="7655873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 IS OPPORTUNITY</a:t>
            </a:r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JM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62866-B9B7-4CCC-98A3-EAACA197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-5782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OPPORTUNITIES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B3228-6040-4629-B837-ABF89292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986" y="1609663"/>
            <a:ext cx="9782801" cy="4572000"/>
          </a:xfrm>
        </p:spPr>
        <p:txBody>
          <a:bodyPr>
            <a:noAutofit/>
          </a:bodyPr>
          <a:lstStyle/>
          <a:p>
            <a:r>
              <a:rPr lang="en-JM" sz="3600" dirty="0"/>
              <a:t>Refocus</a:t>
            </a:r>
          </a:p>
          <a:p>
            <a:endParaRPr lang="en-JM" sz="3600" dirty="0"/>
          </a:p>
          <a:p>
            <a:endParaRPr lang="en-JM" sz="3600" dirty="0"/>
          </a:p>
          <a:p>
            <a:r>
              <a:rPr lang="en-JM" sz="3600" dirty="0"/>
              <a:t>Rebuild</a:t>
            </a:r>
          </a:p>
          <a:p>
            <a:endParaRPr lang="en-JM" sz="3600" dirty="0"/>
          </a:p>
          <a:p>
            <a:endParaRPr lang="en-JM" sz="3600" dirty="0"/>
          </a:p>
          <a:p>
            <a:endParaRPr lang="en-JM" sz="3600" dirty="0"/>
          </a:p>
          <a:p>
            <a:r>
              <a:rPr lang="en-JM" sz="3600" dirty="0"/>
              <a:t>Renew</a:t>
            </a:r>
          </a:p>
        </p:txBody>
      </p:sp>
      <p:pic>
        <p:nvPicPr>
          <p:cNvPr id="5" name="Picture 2" descr="Image result for risk management images">
            <a:extLst>
              <a:ext uri="{FF2B5EF4-FFF2-40B4-BE49-F238E27FC236}">
                <a16:creationId xmlns:a16="http://schemas.microsoft.com/office/drawing/2014/main" xmlns="" id="{8F7A9FBA-2F78-4779-9AEC-634CA403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2052823"/>
            <a:ext cx="4953000" cy="48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AA121-C17F-4DEF-885A-DB0E50F4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155" y="4384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OPPORTUNITY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1340E-383C-4E4D-8621-9D6E4E021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155" y="1295400"/>
            <a:ext cx="9782801" cy="4572000"/>
          </a:xfrm>
        </p:spPr>
        <p:txBody>
          <a:bodyPr>
            <a:normAutofit/>
          </a:bodyPr>
          <a:lstStyle/>
          <a:p>
            <a:r>
              <a:rPr lang="en-JM" sz="3600" dirty="0"/>
              <a:t>Refocus</a:t>
            </a:r>
          </a:p>
        </p:txBody>
      </p:sp>
      <p:pic>
        <p:nvPicPr>
          <p:cNvPr id="6150" name="Picture 6" descr="Image result for focus images">
            <a:extLst>
              <a:ext uri="{FF2B5EF4-FFF2-40B4-BE49-F238E27FC236}">
                <a16:creationId xmlns:a16="http://schemas.microsoft.com/office/drawing/2014/main" xmlns="" id="{C163B2B4-9D7D-4486-BF49-F6FCA324F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55" y="2806212"/>
            <a:ext cx="5715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AA121-C17F-4DEF-885A-DB0E50F4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JM" sz="4000" b="1" dirty="0"/>
              <a:t>OPPORTUNITY 1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1340E-383C-4E4D-8621-9D6E4E021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JM" sz="3600" dirty="0"/>
              <a:t>Refocus</a:t>
            </a:r>
          </a:p>
          <a:p>
            <a:endParaRPr lang="en-JM" sz="1400" dirty="0"/>
          </a:p>
          <a:p>
            <a:pPr lvl="1"/>
            <a:r>
              <a:rPr lang="en-JM" sz="3600" dirty="0"/>
              <a:t>Vulnerable groups e.g. elderly and very young</a:t>
            </a:r>
          </a:p>
        </p:txBody>
      </p:sp>
      <p:pic>
        <p:nvPicPr>
          <p:cNvPr id="4" name="Picture 2" descr="Image result for risk management images">
            <a:extLst>
              <a:ext uri="{FF2B5EF4-FFF2-40B4-BE49-F238E27FC236}">
                <a16:creationId xmlns:a16="http://schemas.microsoft.com/office/drawing/2014/main" xmlns="" id="{8E4C56B0-8821-4BA0-BB5F-216E93C1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3576861"/>
            <a:ext cx="4534768" cy="310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AA121-C17F-4DEF-885A-DB0E50F4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-146791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OPPORTUNITY 1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1340E-383C-4E4D-8621-9D6E4E021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JM" sz="3600" dirty="0"/>
              <a:t>Refocus</a:t>
            </a:r>
          </a:p>
          <a:p>
            <a:endParaRPr lang="en-JM" sz="1200" dirty="0"/>
          </a:p>
          <a:p>
            <a:pPr lvl="1"/>
            <a:r>
              <a:rPr lang="en-JM" sz="3600" dirty="0"/>
              <a:t>Vulnerable groups</a:t>
            </a:r>
          </a:p>
          <a:p>
            <a:pPr lvl="1"/>
            <a:endParaRPr lang="en-JM" sz="1200" dirty="0"/>
          </a:p>
          <a:p>
            <a:pPr lvl="1"/>
            <a:r>
              <a:rPr lang="en-JM" sz="3600" dirty="0"/>
              <a:t>Vulnerable species e.g. wildlife</a:t>
            </a:r>
          </a:p>
          <a:p>
            <a:pPr lvl="1"/>
            <a:endParaRPr lang="en-JM" sz="3600" dirty="0"/>
          </a:p>
          <a:p>
            <a:pPr lvl="1"/>
            <a:endParaRPr lang="en-JM" sz="3600" dirty="0"/>
          </a:p>
        </p:txBody>
      </p:sp>
      <p:pic>
        <p:nvPicPr>
          <p:cNvPr id="4" name="Picture 4" descr="Image result for risk management images">
            <a:extLst>
              <a:ext uri="{FF2B5EF4-FFF2-40B4-BE49-F238E27FC236}">
                <a16:creationId xmlns:a16="http://schemas.microsoft.com/office/drawing/2014/main" xmlns="" id="{51F17C1D-E3C7-42FF-BEA6-5B85E45F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1" y="2687827"/>
            <a:ext cx="5638801" cy="39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AA121-C17F-4DEF-885A-DB0E50F4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OPPORTUNITY 1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1340E-383C-4E4D-8621-9D6E4E021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600200"/>
            <a:ext cx="10591800" cy="5257800"/>
          </a:xfrm>
        </p:spPr>
        <p:txBody>
          <a:bodyPr>
            <a:normAutofit/>
          </a:bodyPr>
          <a:lstStyle/>
          <a:p>
            <a:r>
              <a:rPr lang="en-JM" sz="3600" dirty="0"/>
              <a:t>Refocus</a:t>
            </a:r>
          </a:p>
          <a:p>
            <a:endParaRPr lang="en-JM" sz="1200" dirty="0"/>
          </a:p>
          <a:p>
            <a:pPr lvl="1"/>
            <a:r>
              <a:rPr lang="en-JM" sz="3600" dirty="0"/>
              <a:t>Vulnerable groups</a:t>
            </a:r>
          </a:p>
          <a:p>
            <a:pPr lvl="1"/>
            <a:endParaRPr lang="en-JM" sz="1200" dirty="0"/>
          </a:p>
          <a:p>
            <a:pPr lvl="1"/>
            <a:r>
              <a:rPr lang="en-JM" sz="3600" dirty="0"/>
              <a:t>Vulnerable species</a:t>
            </a:r>
          </a:p>
          <a:p>
            <a:pPr lvl="1"/>
            <a:endParaRPr lang="en-JM" sz="1200" dirty="0"/>
          </a:p>
          <a:p>
            <a:pPr lvl="1"/>
            <a:r>
              <a:rPr lang="en-JM" sz="3600" dirty="0"/>
              <a:t>Vulnerable communities e.g. coastal communities due to sea level rise [10cm to 25 cm in the last century as noted by the Intergovernmental Panel on Climate Change (IPCC)]</a:t>
            </a:r>
          </a:p>
          <a:p>
            <a:pPr lvl="1"/>
            <a:endParaRPr lang="en-JM" sz="3600" dirty="0"/>
          </a:p>
        </p:txBody>
      </p:sp>
      <p:pic>
        <p:nvPicPr>
          <p:cNvPr id="8194" name="Picture 2" descr="Image result for vulnerable images">
            <a:extLst>
              <a:ext uri="{FF2B5EF4-FFF2-40B4-BE49-F238E27FC236}">
                <a16:creationId xmlns:a16="http://schemas.microsoft.com/office/drawing/2014/main" xmlns="" id="{1D778F3B-EDB0-4DB2-B9F4-7566AFD4C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753" y="1576754"/>
            <a:ext cx="3433763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AA121-C17F-4DEF-885A-DB0E50F4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263" y="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OPPORTUNITY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1340E-383C-4E4D-8621-9D6E4E021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2286000"/>
            <a:ext cx="10139451" cy="4572000"/>
          </a:xfrm>
        </p:spPr>
        <p:txBody>
          <a:bodyPr>
            <a:normAutofit lnSpcReduction="10000"/>
          </a:bodyPr>
          <a:lstStyle/>
          <a:p>
            <a:r>
              <a:rPr lang="en-JM" sz="3600" dirty="0"/>
              <a:t>Refocus</a:t>
            </a:r>
          </a:p>
          <a:p>
            <a:pPr marL="0" indent="0">
              <a:buNone/>
            </a:pPr>
            <a:endParaRPr lang="en-JM" sz="3600" dirty="0"/>
          </a:p>
          <a:p>
            <a:pPr lvl="1"/>
            <a:r>
              <a:rPr lang="en-JM" sz="3600" dirty="0"/>
              <a:t>Vulnerable groups</a:t>
            </a:r>
          </a:p>
          <a:p>
            <a:pPr marL="365760" lvl="1" indent="0">
              <a:buNone/>
            </a:pPr>
            <a:endParaRPr lang="en-JM" sz="1200" dirty="0"/>
          </a:p>
          <a:p>
            <a:pPr lvl="1"/>
            <a:r>
              <a:rPr lang="en-JM" sz="3600" dirty="0"/>
              <a:t>Vulnerable species</a:t>
            </a:r>
          </a:p>
          <a:p>
            <a:pPr marL="365760" lvl="1" indent="0">
              <a:buNone/>
            </a:pPr>
            <a:endParaRPr lang="en-JM" sz="1200" dirty="0"/>
          </a:p>
          <a:p>
            <a:pPr lvl="1"/>
            <a:r>
              <a:rPr lang="en-JM" sz="3600" dirty="0"/>
              <a:t>Vulnerable communities</a:t>
            </a:r>
          </a:p>
          <a:p>
            <a:pPr marL="365760" lvl="1" indent="0">
              <a:buNone/>
            </a:pPr>
            <a:endParaRPr lang="en-JM" sz="1300" dirty="0"/>
          </a:p>
          <a:p>
            <a:pPr lvl="1"/>
            <a:r>
              <a:rPr lang="en-JM" sz="3600" dirty="0"/>
              <a:t>Vulnerable structures e.g. older buildings, drainage structures</a:t>
            </a:r>
          </a:p>
        </p:txBody>
      </p:sp>
      <p:pic>
        <p:nvPicPr>
          <p:cNvPr id="7178" name="Picture 10" descr="Image result for vulnerable images">
            <a:extLst>
              <a:ext uri="{FF2B5EF4-FFF2-40B4-BE49-F238E27FC236}">
                <a16:creationId xmlns:a16="http://schemas.microsoft.com/office/drawing/2014/main" xmlns="" id="{86B2868A-D0DA-4D43-AF4C-EF3CD2B7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1600200"/>
            <a:ext cx="4876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81476-396B-4870-AA76-A078AA62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JM" sz="4000" b="1" dirty="0"/>
              <a:t>OPPORTUNITY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FD5614-F17D-4FA1-B0CC-E82C6C123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JM" sz="3600" dirty="0"/>
              <a:t>Refocus</a:t>
            </a:r>
          </a:p>
          <a:p>
            <a:endParaRPr lang="en-JM" sz="3600" dirty="0"/>
          </a:p>
          <a:p>
            <a:r>
              <a:rPr lang="en-JM" sz="3600" dirty="0"/>
              <a:t>Rebuild</a:t>
            </a:r>
          </a:p>
        </p:txBody>
      </p:sp>
      <p:pic>
        <p:nvPicPr>
          <p:cNvPr id="9220" name="Picture 4" descr="Image result for rebuild images">
            <a:extLst>
              <a:ext uri="{FF2B5EF4-FFF2-40B4-BE49-F238E27FC236}">
                <a16:creationId xmlns:a16="http://schemas.microsoft.com/office/drawing/2014/main" xmlns="" id="{E9BB2177-D530-42B7-9047-73E8C6E0C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714500"/>
            <a:ext cx="723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81476-396B-4870-AA76-A078AA62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65881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OPPORTUNITY 2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EFD5614-F17D-4FA1-B0CC-E82C6C123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7612" y="1600200"/>
                <a:ext cx="10668000" cy="4572000"/>
              </a:xfrm>
            </p:spPr>
            <p:txBody>
              <a:bodyPr>
                <a:noAutofit/>
              </a:bodyPr>
              <a:lstStyle/>
              <a:p>
                <a:r>
                  <a:rPr lang="en-JM" sz="3600" dirty="0"/>
                  <a:t>Refocus</a:t>
                </a:r>
              </a:p>
              <a:p>
                <a:pPr marL="0" indent="0">
                  <a:buNone/>
                </a:pPr>
                <a:endParaRPr lang="en-JM" sz="3600" dirty="0"/>
              </a:p>
              <a:p>
                <a:r>
                  <a:rPr lang="en-JM" sz="3600" dirty="0"/>
                  <a:t>Rebuild</a:t>
                </a:r>
              </a:p>
              <a:p>
                <a:endParaRPr lang="en-JM" sz="1200" dirty="0"/>
              </a:p>
              <a:p>
                <a:pPr lvl="1"/>
                <a:r>
                  <a:rPr lang="en-JM" sz="2900" dirty="0"/>
                  <a:t>Replant (agriculture)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JM" sz="2900" b="0" i="1" smtClean="0">
                        <a:latin typeface="Cambria Math" panose="02040503050406030204" pitchFamily="18" charset="0"/>
                      </a:rPr>
                      <m:t>𝐺𝑟𝑜𝑠𝑠</m:t>
                    </m:r>
                    <m:r>
                      <a:rPr lang="en-JM" sz="2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JM" sz="2900" b="0" i="1" smtClean="0">
                        <a:latin typeface="Cambria Math" panose="02040503050406030204" pitchFamily="18" charset="0"/>
                      </a:rPr>
                      <m:t>𝑀𝑎𝑟𝑔𝑖𝑛𝑎𝑙</m:t>
                    </m:r>
                    <m:r>
                      <a:rPr lang="en-JM" sz="2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JM" sz="2900" b="0" i="1" smtClean="0">
                        <a:latin typeface="Cambria Math" panose="02040503050406030204" pitchFamily="18" charset="0"/>
                      </a:rPr>
                      <m:t>𝑃𝑟𝑜𝑓𝑖𝑡</m:t>
                    </m:r>
                    <m:r>
                      <a:rPr lang="en-JM" sz="29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JM" sz="29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JM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JM" sz="29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JM" sz="29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</m:e>
                          <m:sub>
                            <m: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  <m:t>𝑦𝑖𝑒𝑙𝑑</m:t>
                            </m:r>
                          </m:e>
                          <m:sub>
                            <m: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JM" sz="29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JM" sz="2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JM" sz="2900" b="0" i="1" smtClean="0">
                                    <a:latin typeface="Cambria Math" panose="02040503050406030204" pitchFamily="18" charset="0"/>
                                  </a:rPr>
                                  <m:t>𝑖𝑛𝑝𝑢𝑡</m:t>
                                </m:r>
                                <m:r>
                                  <a:rPr lang="en-JM" sz="29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JM" sz="2900" b="0" i="1" smtClean="0">
                                    <a:latin typeface="Cambria Math" panose="02040503050406030204" pitchFamily="18" charset="0"/>
                                  </a:rPr>
                                  <m:t>𝑐𝑜𝑚𝑝𝑜𝑛𝑒𝑛𝑡</m:t>
                                </m:r>
                              </m:e>
                              <m:sub>
                                <m:r>
                                  <a:rPr lang="en-JM" sz="29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JM" sz="2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JM" sz="2900" b="0" i="1" smtClean="0">
                                    <a:latin typeface="Cambria Math" panose="02040503050406030204" pitchFamily="18" charset="0"/>
                                  </a:rPr>
                                  <m:t>𝑐𝑜𝑠𝑡</m:t>
                                </m:r>
                              </m:e>
                              <m:sub>
                                <m:r>
                                  <a:rPr lang="en-JM" sz="29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JM" sz="2900" b="0" i="1" smtClean="0">
                                <a:latin typeface="Cambria Math" panose="02040503050406030204" pitchFamily="18" charset="0"/>
                              </a:rPr>
                              <m:t>𝑂𝑣𝑒𝑟h𝑒𝑎𝑑</m:t>
                            </m:r>
                          </m:e>
                        </m:nary>
                      </m:e>
                    </m:nary>
                  </m:oMath>
                </a14:m>
                <a:endParaRPr lang="en-JM" sz="2900" dirty="0"/>
              </a:p>
              <a:p>
                <a:pPr lvl="1"/>
                <a:endParaRPr lang="en-JM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D5614-F17D-4FA1-B0CC-E82C6C123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7612" y="1600200"/>
                <a:ext cx="10668000" cy="4572000"/>
              </a:xfrm>
              <a:blipFill>
                <a:blip r:embed="rId2"/>
                <a:stretch>
                  <a:fillRect l="-2000" t="-4533"/>
                </a:stretch>
              </a:blipFill>
            </p:spPr>
            <p:txBody>
              <a:bodyPr/>
              <a:lstStyle/>
              <a:p>
                <a:r>
                  <a:rPr lang="en-JM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 descr="Image result for replant images">
            <a:extLst>
              <a:ext uri="{FF2B5EF4-FFF2-40B4-BE49-F238E27FC236}">
                <a16:creationId xmlns:a16="http://schemas.microsoft.com/office/drawing/2014/main" xmlns="" id="{A7046255-CCDE-4843-A839-1B00AC31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31" y="990600"/>
            <a:ext cx="3809998" cy="38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50A1D-E0E0-4681-9150-D429A93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111" y="-22860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JOHN’S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EC8731-F6EB-4BAC-A535-EF7130283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0200"/>
            <a:ext cx="10744200" cy="5257800"/>
          </a:xfrm>
        </p:spPr>
        <p:txBody>
          <a:bodyPr>
            <a:noAutofit/>
          </a:bodyPr>
          <a:lstStyle/>
          <a:p>
            <a:r>
              <a:rPr lang="en-JM" sz="3200" dirty="0"/>
              <a:t>Plants Scotch Bonnet peppers</a:t>
            </a:r>
          </a:p>
          <a:p>
            <a:r>
              <a:rPr lang="en-JM" sz="3200" dirty="0"/>
              <a:t>Uses the following inputs:</a:t>
            </a:r>
          </a:p>
          <a:p>
            <a:pPr lvl="1"/>
            <a:r>
              <a:rPr lang="en-JM" sz="3200" dirty="0"/>
              <a:t>Irrigation</a:t>
            </a:r>
          </a:p>
          <a:p>
            <a:pPr lvl="1"/>
            <a:r>
              <a:rPr lang="en-JM" sz="3200" dirty="0"/>
              <a:t>Fertilizer</a:t>
            </a:r>
          </a:p>
          <a:p>
            <a:pPr lvl="1"/>
            <a:r>
              <a:rPr lang="en-JM" sz="3200" dirty="0"/>
              <a:t>Pesticides</a:t>
            </a:r>
          </a:p>
          <a:p>
            <a:r>
              <a:rPr lang="en-JM" sz="3200" dirty="0"/>
              <a:t>Exposed to increased rainfall risk</a:t>
            </a:r>
          </a:p>
          <a:p>
            <a:r>
              <a:rPr lang="en-JM" sz="3200" dirty="0"/>
              <a:t>Less exposed to reduced rainfall risk</a:t>
            </a:r>
          </a:p>
          <a:p>
            <a:r>
              <a:rPr lang="en-JM" sz="3200" dirty="0"/>
              <a:t>Graduate of Faculty of Science and Technology (Mathematics)</a:t>
            </a:r>
          </a:p>
          <a:p>
            <a:endParaRPr lang="en-JM" sz="3200" dirty="0"/>
          </a:p>
          <a:p>
            <a:endParaRPr lang="en-JM" sz="3200" dirty="0"/>
          </a:p>
          <a:p>
            <a:pPr lvl="1"/>
            <a:endParaRPr lang="en-JM" sz="3200" dirty="0"/>
          </a:p>
          <a:p>
            <a:endParaRPr lang="en-JM" sz="3200" dirty="0"/>
          </a:p>
        </p:txBody>
      </p:sp>
      <p:pic>
        <p:nvPicPr>
          <p:cNvPr id="11266" name="Picture 2" descr="Image result for FArm images">
            <a:extLst>
              <a:ext uri="{FF2B5EF4-FFF2-40B4-BE49-F238E27FC236}">
                <a16:creationId xmlns:a16="http://schemas.microsoft.com/office/drawing/2014/main" xmlns="" id="{A12C13A9-4404-4C99-8A3E-CAC44D862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912" y="1629508"/>
            <a:ext cx="3956538" cy="31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B163E-1AB1-42BC-A275-861F7093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-22860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JOHN’S RISK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13B6389-1A11-4B7A-A1FC-E537A67B9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500160"/>
              </p:ext>
            </p:extLst>
          </p:nvPr>
        </p:nvGraphicFramePr>
        <p:xfrm>
          <a:off x="1228404" y="1219200"/>
          <a:ext cx="10733407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C26F9-8497-4A20-AB32-C824CDE8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6012" y="0"/>
            <a:ext cx="9141619" cy="2386978"/>
          </a:xfrm>
        </p:spPr>
        <p:txBody>
          <a:bodyPr/>
          <a:lstStyle/>
          <a:p>
            <a:pPr algn="ctr"/>
            <a:r>
              <a:rPr lang="en-JM" dirty="0"/>
              <a:t>Climate Change Risks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991DAE-A71A-46B1-B56E-40B33CBC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1936" y="3810000"/>
            <a:ext cx="9141619" cy="1655331"/>
          </a:xfrm>
        </p:spPr>
        <p:txBody>
          <a:bodyPr/>
          <a:lstStyle/>
          <a:p>
            <a:pPr algn="l"/>
            <a:r>
              <a:rPr lang="en-JM" dirty="0"/>
              <a:t>Presented By: Howard Hines, FSA, MAAA</a:t>
            </a:r>
          </a:p>
          <a:p>
            <a:pPr algn="l"/>
            <a:r>
              <a:rPr lang="en-JM" dirty="0"/>
              <a:t>Director of Actuarial Science</a:t>
            </a:r>
          </a:p>
          <a:p>
            <a:pPr algn="l"/>
            <a:r>
              <a:rPr lang="en-JM" dirty="0"/>
              <a:t>University of the West Indies (Mona)</a:t>
            </a:r>
          </a:p>
        </p:txBody>
      </p:sp>
      <p:pic>
        <p:nvPicPr>
          <p:cNvPr id="4" name="Picture 4" descr="Image result for risk management images">
            <a:extLst>
              <a:ext uri="{FF2B5EF4-FFF2-40B4-BE49-F238E27FC236}">
                <a16:creationId xmlns:a16="http://schemas.microsoft.com/office/drawing/2014/main" xmlns="" id="{8B118815-3D3C-4A62-A6A3-28640DA98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41" y="0"/>
            <a:ext cx="4201936" cy="75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4573C-4061-457B-8E32-D7B8F529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4" y="-123398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RISK IS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3E8A5A-EFDA-4541-BA73-6AF2C0542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635" y="914400"/>
            <a:ext cx="10606401" cy="5447079"/>
          </a:xfrm>
        </p:spPr>
        <p:txBody>
          <a:bodyPr>
            <a:noAutofit/>
          </a:bodyPr>
          <a:lstStyle/>
          <a:p>
            <a:endParaRPr lang="en-JM" sz="3600" dirty="0"/>
          </a:p>
          <a:p>
            <a:r>
              <a:rPr lang="en-JM" sz="3600" dirty="0"/>
              <a:t>John forecasts his risk and quickly intervenes with:</a:t>
            </a:r>
          </a:p>
          <a:p>
            <a:pPr marL="0" indent="0">
              <a:buNone/>
            </a:pPr>
            <a:endParaRPr lang="en-JM" sz="3600" dirty="0"/>
          </a:p>
          <a:p>
            <a:pPr lvl="1"/>
            <a:r>
              <a:rPr lang="en-JM" sz="3600" dirty="0"/>
              <a:t>Reduced irrigation</a:t>
            </a:r>
          </a:p>
          <a:p>
            <a:pPr lvl="1"/>
            <a:endParaRPr lang="en-JM" sz="3600" dirty="0"/>
          </a:p>
          <a:p>
            <a:pPr lvl="1"/>
            <a:r>
              <a:rPr lang="en-JM" sz="3600" dirty="0"/>
              <a:t>Increased fertilization</a:t>
            </a:r>
          </a:p>
          <a:p>
            <a:pPr lvl="1"/>
            <a:endParaRPr lang="en-JM" sz="3600" dirty="0"/>
          </a:p>
          <a:p>
            <a:pPr lvl="1"/>
            <a:r>
              <a:rPr lang="en-JM" sz="3600" dirty="0"/>
              <a:t>Increased pest control</a:t>
            </a:r>
          </a:p>
        </p:txBody>
      </p:sp>
      <p:pic>
        <p:nvPicPr>
          <p:cNvPr id="12292" name="Picture 4" descr="Image result for risk forecast images">
            <a:extLst>
              <a:ext uri="{FF2B5EF4-FFF2-40B4-BE49-F238E27FC236}">
                <a16:creationId xmlns:a16="http://schemas.microsoft.com/office/drawing/2014/main" xmlns="" id="{C579BD7A-F69E-412D-8EDE-BF97C079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06" y="2438400"/>
            <a:ext cx="506180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0F71B-A7B3-4CA6-8BB7-60E67F09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742" y="-266858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JOHN’S OPPORTUNITY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3D96E1E-312A-4B65-8EEC-3961EA207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48986"/>
              </p:ext>
            </p:extLst>
          </p:nvPr>
        </p:nvGraphicFramePr>
        <p:xfrm>
          <a:off x="1141412" y="1324438"/>
          <a:ext cx="10741462" cy="553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74B5D0-CF99-48F8-AA3A-BD513F343E82}"/>
              </a:ext>
            </a:extLst>
          </p:cNvPr>
          <p:cNvSpPr txBox="1"/>
          <p:nvPr/>
        </p:nvSpPr>
        <p:spPr>
          <a:xfrm>
            <a:off x="2360612" y="56388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000" dirty="0">
                <a:solidFill>
                  <a:schemeClr val="bg1"/>
                </a:solidFill>
              </a:rPr>
              <a:t>Increased rainfall</a:t>
            </a:r>
          </a:p>
        </p:txBody>
      </p:sp>
    </p:spTree>
    <p:extLst>
      <p:ext uri="{BB962C8B-B14F-4D97-AF65-F5344CB8AC3E}">
        <p14:creationId xmlns:p14="http://schemas.microsoft.com/office/powerpoint/2010/main" val="22972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81476-396B-4870-AA76-A078AA62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5" y="-35169"/>
            <a:ext cx="9782801" cy="1239837"/>
          </a:xfrm>
        </p:spPr>
        <p:txBody>
          <a:bodyPr>
            <a:normAutofit/>
          </a:bodyPr>
          <a:lstStyle/>
          <a:p>
            <a:r>
              <a:rPr lang="en-JM" sz="4000" b="1" dirty="0"/>
              <a:t>The Four R’s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FD5614-F17D-4FA1-B0CC-E82C6C12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836" y="1575899"/>
            <a:ext cx="10668000" cy="5257800"/>
          </a:xfrm>
        </p:spPr>
        <p:txBody>
          <a:bodyPr>
            <a:noAutofit/>
          </a:bodyPr>
          <a:lstStyle/>
          <a:p>
            <a:r>
              <a:rPr lang="en-JM" sz="3600" dirty="0"/>
              <a:t>Refocus</a:t>
            </a:r>
          </a:p>
          <a:p>
            <a:r>
              <a:rPr lang="en-JM" sz="3600" dirty="0"/>
              <a:t>Rebuild</a:t>
            </a:r>
          </a:p>
          <a:p>
            <a:pPr lvl="1"/>
            <a:r>
              <a:rPr lang="en-JM" sz="3600" dirty="0"/>
              <a:t>Replant</a:t>
            </a:r>
          </a:p>
          <a:p>
            <a:pPr lvl="1"/>
            <a:r>
              <a:rPr lang="en-JM" sz="3600" dirty="0"/>
              <a:t>Restructure</a:t>
            </a:r>
          </a:p>
          <a:p>
            <a:pPr lvl="2"/>
            <a:r>
              <a:rPr lang="en-JM" sz="3600" dirty="0"/>
              <a:t>Finances e.g. diversify income streams</a:t>
            </a:r>
          </a:p>
          <a:p>
            <a:pPr lvl="2"/>
            <a:r>
              <a:rPr lang="en-JM" sz="3600" dirty="0"/>
              <a:t>Debt e.g. longer repayment periods at lower interest rates</a:t>
            </a:r>
          </a:p>
          <a:p>
            <a:pPr lvl="2"/>
            <a:r>
              <a:rPr lang="en-JM" sz="3600" dirty="0"/>
              <a:t>Access to aid e.g. improve negotiation</a:t>
            </a:r>
          </a:p>
        </p:txBody>
      </p:sp>
      <p:pic>
        <p:nvPicPr>
          <p:cNvPr id="14340" name="Picture 4" descr="Image result for restructure images">
            <a:extLst>
              <a:ext uri="{FF2B5EF4-FFF2-40B4-BE49-F238E27FC236}">
                <a16:creationId xmlns:a16="http://schemas.microsoft.com/office/drawing/2014/main" xmlns="" id="{2B61C8E9-1D58-4319-B894-4DEAFB402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86" y="24302"/>
            <a:ext cx="6000750" cy="35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81476-396B-4870-AA76-A078AA62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-22860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Risk is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FD5614-F17D-4FA1-B0CC-E82C6C12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600200"/>
            <a:ext cx="10292176" cy="5257800"/>
          </a:xfrm>
        </p:spPr>
        <p:txBody>
          <a:bodyPr>
            <a:noAutofit/>
          </a:bodyPr>
          <a:lstStyle/>
          <a:p>
            <a:r>
              <a:rPr lang="en-JM" sz="3600" dirty="0"/>
              <a:t>Refocus</a:t>
            </a:r>
          </a:p>
          <a:p>
            <a:r>
              <a:rPr lang="en-JM" sz="3600" dirty="0"/>
              <a:t>Rebuild</a:t>
            </a:r>
          </a:p>
          <a:p>
            <a:pPr lvl="1"/>
            <a:r>
              <a:rPr lang="en-JM" sz="3600" dirty="0"/>
              <a:t>Replant</a:t>
            </a:r>
          </a:p>
          <a:p>
            <a:pPr lvl="1"/>
            <a:r>
              <a:rPr lang="en-JM" sz="3600" dirty="0"/>
              <a:t>Restructure</a:t>
            </a:r>
          </a:p>
          <a:p>
            <a:pPr lvl="1"/>
            <a:r>
              <a:rPr lang="en-JM" sz="3600" dirty="0"/>
              <a:t>Restore</a:t>
            </a:r>
          </a:p>
          <a:p>
            <a:pPr lvl="2"/>
            <a:r>
              <a:rPr lang="en-JM" sz="3600" dirty="0"/>
              <a:t>Improve building codes</a:t>
            </a:r>
          </a:p>
          <a:p>
            <a:pPr lvl="2"/>
            <a:r>
              <a:rPr lang="en-JM" sz="3600" dirty="0"/>
              <a:t>Drainage</a:t>
            </a:r>
          </a:p>
          <a:p>
            <a:pPr lvl="2"/>
            <a:r>
              <a:rPr lang="en-JM" sz="3600" dirty="0"/>
              <a:t>Infrastructure</a:t>
            </a:r>
          </a:p>
        </p:txBody>
      </p:sp>
      <p:pic>
        <p:nvPicPr>
          <p:cNvPr id="13314" name="Picture 2" descr="Image result for restore images">
            <a:extLst>
              <a:ext uri="{FF2B5EF4-FFF2-40B4-BE49-F238E27FC236}">
                <a16:creationId xmlns:a16="http://schemas.microsoft.com/office/drawing/2014/main" xmlns="" id="{21427F53-0F4B-4ADC-83E6-6FD78909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1219201"/>
            <a:ext cx="4267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81476-396B-4870-AA76-A078AA62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40" y="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Risk is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FD5614-F17D-4FA1-B0CC-E82C6C123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JM" sz="3600" dirty="0"/>
              <a:t>Refocus</a:t>
            </a:r>
          </a:p>
          <a:p>
            <a:r>
              <a:rPr lang="en-JM" sz="3600" dirty="0"/>
              <a:t>Rebuild</a:t>
            </a:r>
          </a:p>
          <a:p>
            <a:pPr lvl="1"/>
            <a:r>
              <a:rPr lang="en-JM" sz="3600" dirty="0"/>
              <a:t>Replant </a:t>
            </a:r>
          </a:p>
          <a:p>
            <a:pPr lvl="1"/>
            <a:r>
              <a:rPr lang="en-JM" sz="3600" dirty="0"/>
              <a:t>Restructure</a:t>
            </a:r>
          </a:p>
          <a:p>
            <a:pPr lvl="1"/>
            <a:r>
              <a:rPr lang="en-JM" sz="3600" dirty="0"/>
              <a:t>Restore</a:t>
            </a:r>
          </a:p>
          <a:p>
            <a:pPr lvl="1"/>
            <a:r>
              <a:rPr lang="en-JM" sz="3600" dirty="0"/>
              <a:t>Replenish</a:t>
            </a:r>
          </a:p>
          <a:p>
            <a:pPr lvl="2"/>
            <a:r>
              <a:rPr lang="en-JM" sz="3600" dirty="0"/>
              <a:t>Water resources</a:t>
            </a:r>
          </a:p>
          <a:p>
            <a:pPr lvl="2"/>
            <a:r>
              <a:rPr lang="en-JM" sz="3600" dirty="0"/>
              <a:t>Reservoirs ( currently below 40% capacity)</a:t>
            </a:r>
          </a:p>
        </p:txBody>
      </p:sp>
      <p:pic>
        <p:nvPicPr>
          <p:cNvPr id="15362" name="Picture 2" descr="Image result for replenish images">
            <a:extLst>
              <a:ext uri="{FF2B5EF4-FFF2-40B4-BE49-F238E27FC236}">
                <a16:creationId xmlns:a16="http://schemas.microsoft.com/office/drawing/2014/main" xmlns="" id="{E58A5A3D-1CC9-4839-ACA5-0FEBA04D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436077"/>
            <a:ext cx="647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1696A2-0BC0-47CD-8E3A-D43F8DB66696}"/>
              </a:ext>
            </a:extLst>
          </p:cNvPr>
          <p:cNvSpPr txBox="1"/>
          <p:nvPr/>
        </p:nvSpPr>
        <p:spPr>
          <a:xfrm>
            <a:off x="7923212" y="4953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28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BA6E0-E56D-4F1E-9751-715B3E82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65881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OPPORTUNITY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01A289-80CE-47A9-8D90-9C9F0E3E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2" y="1617785"/>
            <a:ext cx="10011401" cy="5257800"/>
          </a:xfrm>
        </p:spPr>
        <p:txBody>
          <a:bodyPr>
            <a:normAutofit/>
          </a:bodyPr>
          <a:lstStyle/>
          <a:p>
            <a:r>
              <a:rPr lang="en-JM" sz="3600" dirty="0"/>
              <a:t>Refocus</a:t>
            </a:r>
          </a:p>
          <a:p>
            <a:endParaRPr lang="en-JM" sz="3600" dirty="0"/>
          </a:p>
          <a:p>
            <a:r>
              <a:rPr lang="en-JM" sz="3600" dirty="0"/>
              <a:t>Rebuild</a:t>
            </a:r>
          </a:p>
          <a:p>
            <a:endParaRPr lang="en-JM" sz="3600" dirty="0"/>
          </a:p>
          <a:p>
            <a:r>
              <a:rPr lang="en-JM" sz="3600" dirty="0"/>
              <a:t>Renew</a:t>
            </a:r>
          </a:p>
        </p:txBody>
      </p:sp>
      <p:pic>
        <p:nvPicPr>
          <p:cNvPr id="16388" name="Picture 4" descr="Image result for renew images">
            <a:extLst>
              <a:ext uri="{FF2B5EF4-FFF2-40B4-BE49-F238E27FC236}">
                <a16:creationId xmlns:a16="http://schemas.microsoft.com/office/drawing/2014/main" xmlns="" id="{69033D4B-7740-41B2-AA32-83848375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771650"/>
            <a:ext cx="6934200" cy="51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BA6E0-E56D-4F1E-9751-715B3E82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91" y="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01A289-80CE-47A9-8D90-9C9F0E3E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371600"/>
            <a:ext cx="10667998" cy="4800600"/>
          </a:xfrm>
        </p:spPr>
        <p:txBody>
          <a:bodyPr>
            <a:noAutofit/>
          </a:bodyPr>
          <a:lstStyle/>
          <a:p>
            <a:r>
              <a:rPr lang="en-JM" sz="3000" dirty="0"/>
              <a:t>Refocus</a:t>
            </a:r>
          </a:p>
          <a:p>
            <a:r>
              <a:rPr lang="en-JM" sz="3000" dirty="0"/>
              <a:t>Rebuild</a:t>
            </a:r>
          </a:p>
          <a:p>
            <a:r>
              <a:rPr lang="en-JM" sz="3000" dirty="0"/>
              <a:t>Renew</a:t>
            </a:r>
          </a:p>
          <a:p>
            <a:pPr lvl="1"/>
            <a:r>
              <a:rPr lang="en-JM" sz="3000" dirty="0"/>
              <a:t>Renewed attitudes</a:t>
            </a:r>
          </a:p>
          <a:p>
            <a:pPr lvl="2"/>
            <a:r>
              <a:rPr lang="en-JM" sz="3000" dirty="0"/>
              <a:t>Not just plastic ban</a:t>
            </a:r>
          </a:p>
          <a:p>
            <a:pPr lvl="2"/>
            <a:r>
              <a:rPr lang="en-JM" sz="3000" dirty="0"/>
              <a:t>Retraining (e.g. competition for water resources needs to lead to less water usage)</a:t>
            </a:r>
          </a:p>
          <a:p>
            <a:pPr lvl="2"/>
            <a:r>
              <a:rPr lang="en-JM" sz="3000" dirty="0"/>
              <a:t>Eating habits of flora and fauna may need to change</a:t>
            </a:r>
          </a:p>
          <a:p>
            <a:pPr lvl="2"/>
            <a:r>
              <a:rPr lang="en-JM" sz="3000" dirty="0"/>
              <a:t>Reviewed zoning codes for</a:t>
            </a:r>
          </a:p>
          <a:p>
            <a:pPr lvl="3"/>
            <a:r>
              <a:rPr lang="en-JM" sz="3000" dirty="0"/>
              <a:t>Habitation</a:t>
            </a:r>
          </a:p>
          <a:p>
            <a:pPr lvl="3"/>
            <a:r>
              <a:rPr lang="en-JM" sz="3000" dirty="0"/>
              <a:t>Commercial activities e.g. mining</a:t>
            </a:r>
          </a:p>
          <a:p>
            <a:pPr lvl="1"/>
            <a:endParaRPr lang="en-JM" sz="3000" dirty="0"/>
          </a:p>
        </p:txBody>
      </p:sp>
      <p:pic>
        <p:nvPicPr>
          <p:cNvPr id="17410" name="Picture 2" descr="Image result for renew images">
            <a:extLst>
              <a:ext uri="{FF2B5EF4-FFF2-40B4-BE49-F238E27FC236}">
                <a16:creationId xmlns:a16="http://schemas.microsoft.com/office/drawing/2014/main" xmlns="" id="{086F5851-1001-40DF-8FC6-120C22F3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92" y="1524000"/>
            <a:ext cx="5300419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BA6E0-E56D-4F1E-9751-715B3E82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-287135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NEXT STEPS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01A289-80CE-47A9-8D90-9C9F0E3E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143000"/>
            <a:ext cx="10591800" cy="5313363"/>
          </a:xfrm>
        </p:spPr>
        <p:txBody>
          <a:bodyPr>
            <a:noAutofit/>
          </a:bodyPr>
          <a:lstStyle/>
          <a:p>
            <a:r>
              <a:rPr lang="en-JM" sz="2300" dirty="0"/>
              <a:t>Refocus</a:t>
            </a:r>
          </a:p>
          <a:p>
            <a:r>
              <a:rPr lang="en-JM" sz="2300" dirty="0"/>
              <a:t>Rebuild</a:t>
            </a:r>
          </a:p>
          <a:p>
            <a:r>
              <a:rPr lang="en-JM" sz="2300" dirty="0"/>
              <a:t>Renew</a:t>
            </a:r>
          </a:p>
          <a:p>
            <a:pPr lvl="1"/>
            <a:r>
              <a:rPr lang="en-JM" sz="2300" dirty="0"/>
              <a:t>Renewed attitudes</a:t>
            </a:r>
          </a:p>
          <a:p>
            <a:pPr lvl="1"/>
            <a:r>
              <a:rPr lang="en-JM" sz="2300" dirty="0"/>
              <a:t>Renewed allocations</a:t>
            </a:r>
          </a:p>
          <a:p>
            <a:pPr lvl="2"/>
            <a:r>
              <a:rPr lang="en-JM" sz="2300" dirty="0"/>
              <a:t>A conscious effort must be made by Governments, Private Sector and households to develop resilience</a:t>
            </a:r>
          </a:p>
          <a:p>
            <a:pPr lvl="2"/>
            <a:r>
              <a:rPr lang="en-JM" sz="2300" dirty="0"/>
              <a:t>Current insurance fund, Caribbean Catastrophe Risk  Insurance Facility (CCRIF)</a:t>
            </a:r>
          </a:p>
          <a:p>
            <a:pPr lvl="4"/>
            <a:r>
              <a:rPr lang="en-JM" sz="2300" dirty="0"/>
              <a:t>In 2007, the Caribbean Catastrophe Risk Insurance Facility was formed as the first multi-country risk pool in the world</a:t>
            </a:r>
          </a:p>
          <a:p>
            <a:pPr lvl="4"/>
            <a:r>
              <a:rPr lang="en-JM" sz="2300" dirty="0"/>
              <a:t>CCRIF offers earthquake, tropical cyclone and excess rainfall policies to Caribbean and Central American governments.</a:t>
            </a:r>
          </a:p>
          <a:p>
            <a:pPr lvl="4"/>
            <a:r>
              <a:rPr lang="en-JM" sz="2300" dirty="0"/>
              <a:t>CCRIF helps to mitigate the short-term cash flow problems small developing economies suffer after major natural disasters</a:t>
            </a:r>
          </a:p>
        </p:txBody>
      </p:sp>
      <p:pic>
        <p:nvPicPr>
          <p:cNvPr id="18434" name="Picture 2" descr="Image result for allocation images">
            <a:extLst>
              <a:ext uri="{FF2B5EF4-FFF2-40B4-BE49-F238E27FC236}">
                <a16:creationId xmlns:a16="http://schemas.microsoft.com/office/drawing/2014/main" xmlns="" id="{12D5AC47-DE8D-40DA-9835-29E52160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762404"/>
            <a:ext cx="4114800" cy="2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BA6E0-E56D-4F1E-9751-715B3E82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111" y="-15240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NEXT STEPS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01A289-80CE-47A9-8D90-9C9F0E3E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676400"/>
            <a:ext cx="10591800" cy="5410200"/>
          </a:xfrm>
        </p:spPr>
        <p:txBody>
          <a:bodyPr>
            <a:noAutofit/>
          </a:bodyPr>
          <a:lstStyle/>
          <a:p>
            <a:r>
              <a:rPr lang="en-JM" dirty="0"/>
              <a:t>Refocus</a:t>
            </a:r>
          </a:p>
          <a:p>
            <a:r>
              <a:rPr lang="en-JM" dirty="0"/>
              <a:t>Rebuild</a:t>
            </a:r>
          </a:p>
          <a:p>
            <a:r>
              <a:rPr lang="en-JM" dirty="0"/>
              <a:t>Renew</a:t>
            </a:r>
          </a:p>
          <a:p>
            <a:pPr lvl="1"/>
            <a:r>
              <a:rPr lang="en-JM" sz="2800" dirty="0"/>
              <a:t>Renewed attitudes</a:t>
            </a:r>
          </a:p>
          <a:p>
            <a:pPr lvl="1"/>
            <a:r>
              <a:rPr lang="en-JM" sz="2800" dirty="0"/>
              <a:t>Renewed allocations</a:t>
            </a:r>
          </a:p>
          <a:p>
            <a:pPr lvl="1"/>
            <a:r>
              <a:rPr lang="en-JM" sz="2800" dirty="0"/>
              <a:t>Renewed aspirations</a:t>
            </a:r>
          </a:p>
          <a:p>
            <a:pPr lvl="2"/>
            <a:r>
              <a:rPr lang="en-JM" sz="2800" dirty="0"/>
              <a:t>Planning must contemplate climate change issues e.g. anticipatory adaptation and resilience building for all</a:t>
            </a:r>
          </a:p>
          <a:p>
            <a:pPr lvl="2"/>
            <a:r>
              <a:rPr lang="en-JM" sz="2800" b="1" dirty="0"/>
              <a:t>2030 goals: MAKE JAMAICA, A PLACE OF CHOICE TO LIVE, WORK, RAISE FAMILIES, DO BUSINESS AND ENJOY THE CLIMATE</a:t>
            </a:r>
          </a:p>
        </p:txBody>
      </p:sp>
      <p:pic>
        <p:nvPicPr>
          <p:cNvPr id="19458" name="Picture 2" descr="Image result for aspirations images">
            <a:extLst>
              <a:ext uri="{FF2B5EF4-FFF2-40B4-BE49-F238E27FC236}">
                <a16:creationId xmlns:a16="http://schemas.microsoft.com/office/drawing/2014/main" xmlns="" id="{35AD207B-04E4-4C32-826D-958A0630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1277937"/>
            <a:ext cx="5181600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The End images">
            <a:extLst>
              <a:ext uri="{FF2B5EF4-FFF2-40B4-BE49-F238E27FC236}">
                <a16:creationId xmlns:a16="http://schemas.microsoft.com/office/drawing/2014/main" xmlns="" id="{A5362423-5C82-4655-ADDB-AF16607E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0"/>
            <a:ext cx="1066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65F1C-FF6C-491E-A6AE-250089F7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JM" sz="4000" b="1" dirty="0"/>
              <a:t>RISK IS OPPORTUNITY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70A90C57-B456-49EB-A090-F61AEFB20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959880"/>
                <a:ext cx="9782801" cy="4572000"/>
              </a:xfrm>
            </p:spPr>
            <p:txBody>
              <a:bodyPr>
                <a:normAutofit/>
              </a:bodyPr>
              <a:lstStyle/>
              <a:p>
                <a:r>
                  <a:rPr lang="en-JM" sz="3999" dirty="0"/>
                  <a:t>Risk </a:t>
                </a:r>
                <a14:m>
                  <m:oMath xmlns:m="http://schemas.openxmlformats.org/officeDocument/2006/math">
                    <m:r>
                      <a:rPr lang="en-JM" sz="39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JM" sz="3999" dirty="0"/>
                  <a:t> Unexpected Variability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90C57-B456-49EB-A090-F61AEFB20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959880"/>
                <a:ext cx="9782801" cy="4572000"/>
              </a:xfrm>
              <a:blipFill>
                <a:blip r:embed="rId2"/>
                <a:stretch>
                  <a:fillRect l="-2492" t="-5333"/>
                </a:stretch>
              </a:blipFill>
            </p:spPr>
            <p:txBody>
              <a:bodyPr/>
              <a:lstStyle/>
              <a:p>
                <a:r>
                  <a:rPr lang="en-JM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risk management images">
            <a:extLst>
              <a:ext uri="{FF2B5EF4-FFF2-40B4-BE49-F238E27FC236}">
                <a16:creationId xmlns:a16="http://schemas.microsoft.com/office/drawing/2014/main" xmlns="" id="{BD06A107-D682-4AE4-8521-EFBDEF1F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2716444"/>
            <a:ext cx="4170864" cy="41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3BB6E-E140-4418-BC03-991F6975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11" y="35169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 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DECC09-B5F1-4580-8C17-9EF7CE9E8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823" y="2047202"/>
            <a:ext cx="6101177" cy="4572000"/>
          </a:xfrm>
        </p:spPr>
        <p:txBody>
          <a:bodyPr>
            <a:normAutofit/>
          </a:bodyPr>
          <a:lstStyle/>
          <a:p>
            <a:r>
              <a:rPr lang="en-JM" sz="3600" dirty="0"/>
              <a:t>Climate</a:t>
            </a:r>
          </a:p>
          <a:p>
            <a:endParaRPr lang="en-JM" sz="3600" dirty="0"/>
          </a:p>
          <a:p>
            <a:pPr lvl="1"/>
            <a:r>
              <a:rPr lang="en-JM" sz="3600" dirty="0"/>
              <a:t>the weather conditions prevailing in an area in general or over a long period</a:t>
            </a:r>
          </a:p>
          <a:p>
            <a:endParaRPr lang="en-JM" sz="3600" dirty="0"/>
          </a:p>
        </p:txBody>
      </p:sp>
      <p:pic>
        <p:nvPicPr>
          <p:cNvPr id="3078" name="Picture 6" descr="Image result for weather conditions images">
            <a:extLst>
              <a:ext uri="{FF2B5EF4-FFF2-40B4-BE49-F238E27FC236}">
                <a16:creationId xmlns:a16="http://schemas.microsoft.com/office/drawing/2014/main" xmlns="" id="{F8AD5796-50A3-4536-9DC7-E8254E42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55" y="1524000"/>
            <a:ext cx="5051058" cy="57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3BB6E-E140-4418-BC03-991F6975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074" y="-96837"/>
            <a:ext cx="9782801" cy="1239837"/>
          </a:xfrm>
        </p:spPr>
        <p:txBody>
          <a:bodyPr>
            <a:normAutofit/>
          </a:bodyPr>
          <a:lstStyle/>
          <a:p>
            <a:r>
              <a:rPr lang="en-JM" sz="4000" b="1" dirty="0"/>
              <a:t>KEYWORDS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DECC09-B5F1-4580-8C17-9EF7CE9E8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1752600"/>
            <a:ext cx="9782801" cy="4572000"/>
          </a:xfrm>
        </p:spPr>
        <p:txBody>
          <a:bodyPr>
            <a:normAutofit fontScale="92500" lnSpcReduction="10000"/>
          </a:bodyPr>
          <a:lstStyle/>
          <a:p>
            <a:r>
              <a:rPr lang="en-JM" sz="3600" dirty="0"/>
              <a:t>Climate</a:t>
            </a:r>
          </a:p>
          <a:p>
            <a:endParaRPr lang="en-JM" sz="3600" dirty="0"/>
          </a:p>
          <a:p>
            <a:r>
              <a:rPr lang="en-JM" sz="3600" dirty="0"/>
              <a:t>Climate Change (Hotter, </a:t>
            </a:r>
          </a:p>
          <a:p>
            <a:pPr marL="0" indent="0">
              <a:buNone/>
            </a:pPr>
            <a:r>
              <a:rPr lang="en-JM" sz="3600" dirty="0"/>
              <a:t> Wetter, Drier)</a:t>
            </a:r>
          </a:p>
          <a:p>
            <a:pPr marL="0" indent="0">
              <a:buNone/>
            </a:pPr>
            <a:endParaRPr lang="en-JM" sz="1200" dirty="0"/>
          </a:p>
          <a:p>
            <a:pPr lvl="1"/>
            <a:r>
              <a:rPr lang="en-JM" sz="3600" dirty="0"/>
              <a:t>Temperature</a:t>
            </a:r>
          </a:p>
          <a:p>
            <a:pPr lvl="1"/>
            <a:endParaRPr lang="en-JM" sz="1300" dirty="0"/>
          </a:p>
          <a:p>
            <a:pPr lvl="1"/>
            <a:r>
              <a:rPr lang="en-JM" sz="3600" dirty="0"/>
              <a:t>Precipitation (rainfall)</a:t>
            </a:r>
          </a:p>
          <a:p>
            <a:pPr lvl="1"/>
            <a:endParaRPr lang="en-JM" sz="1300" dirty="0"/>
          </a:p>
          <a:p>
            <a:pPr lvl="1"/>
            <a:r>
              <a:rPr lang="en-JM" sz="3600" dirty="0"/>
              <a:t>Sea level rise</a:t>
            </a:r>
          </a:p>
          <a:p>
            <a:pPr lvl="1"/>
            <a:endParaRPr lang="en-JM" sz="3600" dirty="0"/>
          </a:p>
          <a:p>
            <a:endParaRPr lang="en-JM" sz="3600" dirty="0"/>
          </a:p>
        </p:txBody>
      </p:sp>
      <p:pic>
        <p:nvPicPr>
          <p:cNvPr id="2052" name="Picture 4" descr="Image result for climate change images">
            <a:extLst>
              <a:ext uri="{FF2B5EF4-FFF2-40B4-BE49-F238E27FC236}">
                <a16:creationId xmlns:a16="http://schemas.microsoft.com/office/drawing/2014/main" xmlns="" id="{67E2B91A-BDAE-49E3-B137-93F0B2B6E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1" y="0"/>
            <a:ext cx="556101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3BB6E-E140-4418-BC03-991F6975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810" y="-381000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KEYWORDS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DECC09-B5F1-4580-8C17-9EF7CE9E8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011" y="858837"/>
            <a:ext cx="10606401" cy="4572000"/>
          </a:xfrm>
        </p:spPr>
        <p:txBody>
          <a:bodyPr>
            <a:noAutofit/>
          </a:bodyPr>
          <a:lstStyle/>
          <a:p>
            <a:r>
              <a:rPr lang="en-JM" sz="3200" dirty="0"/>
              <a:t>Climate</a:t>
            </a:r>
          </a:p>
          <a:p>
            <a:endParaRPr lang="en-JM" sz="1200" dirty="0"/>
          </a:p>
          <a:p>
            <a:r>
              <a:rPr lang="en-JM" sz="3200" dirty="0"/>
              <a:t>Climate Change (Hotter, Wetter, Drier)</a:t>
            </a:r>
          </a:p>
          <a:p>
            <a:pPr lvl="1"/>
            <a:r>
              <a:rPr lang="en-JM" sz="3200" dirty="0"/>
              <a:t>Temperature</a:t>
            </a:r>
          </a:p>
          <a:p>
            <a:pPr lvl="1"/>
            <a:r>
              <a:rPr lang="en-JM" sz="3200" dirty="0"/>
              <a:t>Precipitation (rainfall)</a:t>
            </a:r>
          </a:p>
          <a:p>
            <a:pPr lvl="1"/>
            <a:r>
              <a:rPr lang="en-JM" sz="3200" dirty="0"/>
              <a:t>Sea level rise</a:t>
            </a:r>
          </a:p>
          <a:p>
            <a:pPr marL="0" indent="0">
              <a:buNone/>
            </a:pPr>
            <a:endParaRPr lang="en-JM" sz="1200" dirty="0"/>
          </a:p>
          <a:p>
            <a:r>
              <a:rPr lang="en-JM" sz="3200" dirty="0"/>
              <a:t>Adaptation</a:t>
            </a:r>
          </a:p>
          <a:p>
            <a:pPr lvl="1"/>
            <a:r>
              <a:rPr lang="en-JM" sz="3200" dirty="0"/>
              <a:t>Adjustment in natural or human systems in response to actual or expected climatic stimuli </a:t>
            </a:r>
          </a:p>
          <a:p>
            <a:pPr lvl="1"/>
            <a:r>
              <a:rPr lang="en-JM" sz="3200" dirty="0"/>
              <a:t>Moderates harm or exploits beneficial opportunities</a:t>
            </a:r>
          </a:p>
          <a:p>
            <a:pPr lvl="1"/>
            <a:r>
              <a:rPr lang="en-JM" sz="3200" dirty="0"/>
              <a:t>Adaptation may be reactive or anticipator</a:t>
            </a:r>
            <a:r>
              <a:rPr lang="en-JM" sz="3600" dirty="0"/>
              <a:t>y</a:t>
            </a:r>
          </a:p>
        </p:txBody>
      </p:sp>
      <p:pic>
        <p:nvPicPr>
          <p:cNvPr id="5126" name="Picture 6" descr="Image result for weather conditions images">
            <a:extLst>
              <a:ext uri="{FF2B5EF4-FFF2-40B4-BE49-F238E27FC236}">
                <a16:creationId xmlns:a16="http://schemas.microsoft.com/office/drawing/2014/main" xmlns="" id="{81CDD428-E9C3-4156-A2BB-9A1E7010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85" y="2362200"/>
            <a:ext cx="4171827" cy="23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3BB6E-E140-4418-BC03-991F6975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812" y="-192882"/>
            <a:ext cx="9782801" cy="1239837"/>
          </a:xfrm>
        </p:spPr>
        <p:txBody>
          <a:bodyPr>
            <a:normAutofit/>
          </a:bodyPr>
          <a:lstStyle/>
          <a:p>
            <a:r>
              <a:rPr lang="en-JM" sz="4000" b="1" dirty="0"/>
              <a:t>KEYWORDS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DECC09-B5F1-4580-8C17-9EF7CE9E8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011" y="1046955"/>
            <a:ext cx="10682601" cy="4572000"/>
          </a:xfrm>
        </p:spPr>
        <p:txBody>
          <a:bodyPr>
            <a:noAutofit/>
          </a:bodyPr>
          <a:lstStyle/>
          <a:p>
            <a:r>
              <a:rPr lang="en-JM" sz="2600" dirty="0"/>
              <a:t>Climate</a:t>
            </a:r>
          </a:p>
          <a:p>
            <a:endParaRPr lang="en-JM" sz="600" dirty="0"/>
          </a:p>
          <a:p>
            <a:r>
              <a:rPr lang="en-JM" sz="2600" dirty="0"/>
              <a:t>Climate Change (Hotter, Wetter, Drier)</a:t>
            </a:r>
          </a:p>
          <a:p>
            <a:pPr lvl="1"/>
            <a:r>
              <a:rPr lang="en-JM" sz="2600" dirty="0"/>
              <a:t>Temperature</a:t>
            </a:r>
          </a:p>
          <a:p>
            <a:pPr lvl="1"/>
            <a:r>
              <a:rPr lang="en-JM" sz="2600" dirty="0"/>
              <a:t>Precipitation (rainfall)</a:t>
            </a:r>
          </a:p>
          <a:p>
            <a:pPr lvl="1"/>
            <a:r>
              <a:rPr lang="en-JM" sz="2600" dirty="0"/>
              <a:t>Sea level rise</a:t>
            </a:r>
          </a:p>
          <a:p>
            <a:pPr marL="0" indent="0">
              <a:buNone/>
            </a:pPr>
            <a:endParaRPr lang="en-JM" sz="600" dirty="0"/>
          </a:p>
          <a:p>
            <a:r>
              <a:rPr lang="en-JM" sz="2600" dirty="0"/>
              <a:t>Adaptation</a:t>
            </a:r>
          </a:p>
          <a:p>
            <a:endParaRPr lang="en-JM" sz="600" dirty="0"/>
          </a:p>
          <a:p>
            <a:r>
              <a:rPr lang="en-JM" sz="2600" dirty="0"/>
              <a:t>Vulnerability</a:t>
            </a:r>
          </a:p>
          <a:p>
            <a:pPr lvl="1"/>
            <a:r>
              <a:rPr lang="en-JM" sz="2600" dirty="0"/>
              <a:t>The extent to which climate change may damage or harm a system</a:t>
            </a:r>
          </a:p>
          <a:p>
            <a:pPr lvl="1"/>
            <a:r>
              <a:rPr lang="en-JM" sz="2600" dirty="0"/>
              <a:t>Depends not only on the system’s sensitivity</a:t>
            </a:r>
          </a:p>
          <a:p>
            <a:pPr lvl="1"/>
            <a:r>
              <a:rPr lang="en-JM" sz="2600" dirty="0"/>
              <a:t>Also depends on ability to adapt to new climactic conditions</a:t>
            </a:r>
          </a:p>
        </p:txBody>
      </p:sp>
      <p:pic>
        <p:nvPicPr>
          <p:cNvPr id="5" name="Picture 2" descr="Image result for risk management images">
            <a:extLst>
              <a:ext uri="{FF2B5EF4-FFF2-40B4-BE49-F238E27FC236}">
                <a16:creationId xmlns:a16="http://schemas.microsoft.com/office/drawing/2014/main" xmlns="" id="{180C0607-B3DD-45C7-B619-BEBB2F20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89523"/>
            <a:ext cx="3962400" cy="47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62866-B9B7-4CCC-98A3-EAACA197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-29308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B3228-6040-4629-B837-ABF89292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011" y="1629508"/>
            <a:ext cx="9782801" cy="4572000"/>
          </a:xfrm>
        </p:spPr>
        <p:txBody>
          <a:bodyPr>
            <a:normAutofit/>
          </a:bodyPr>
          <a:lstStyle/>
          <a:p>
            <a:r>
              <a:rPr lang="en-JM" sz="3600" dirty="0"/>
              <a:t>Refocus</a:t>
            </a:r>
          </a:p>
          <a:p>
            <a:endParaRPr lang="en-JM" sz="3600" dirty="0"/>
          </a:p>
          <a:p>
            <a:endParaRPr lang="en-JM" sz="3600" dirty="0"/>
          </a:p>
          <a:p>
            <a:endParaRPr lang="en-JM" sz="3600" dirty="0"/>
          </a:p>
        </p:txBody>
      </p:sp>
      <p:pic>
        <p:nvPicPr>
          <p:cNvPr id="4" name="Picture 2" descr="Image result for risk management images">
            <a:extLst>
              <a:ext uri="{FF2B5EF4-FFF2-40B4-BE49-F238E27FC236}">
                <a16:creationId xmlns:a16="http://schemas.microsoft.com/office/drawing/2014/main" xmlns="" id="{E012DA1A-2729-4AAF-AC35-E7774D15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2286000"/>
            <a:ext cx="8042522" cy="53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62866-B9B7-4CCC-98A3-EAACA197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-353219"/>
            <a:ext cx="9782801" cy="1239837"/>
          </a:xfrm>
        </p:spPr>
        <p:txBody>
          <a:bodyPr>
            <a:normAutofit/>
          </a:bodyPr>
          <a:lstStyle/>
          <a:p>
            <a:pPr algn="ctr"/>
            <a:r>
              <a:rPr lang="en-JM" sz="4000" b="1" dirty="0"/>
              <a:t>OPPORTUNITIES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B3228-6040-4629-B837-ABF89292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JM" sz="3600" dirty="0"/>
              <a:t>Refocus</a:t>
            </a:r>
          </a:p>
          <a:p>
            <a:endParaRPr lang="en-JM" sz="3600" dirty="0"/>
          </a:p>
          <a:p>
            <a:endParaRPr lang="en-JM" sz="3600" dirty="0"/>
          </a:p>
          <a:p>
            <a:r>
              <a:rPr lang="en-JM" sz="3600" dirty="0"/>
              <a:t>Rebuild</a:t>
            </a:r>
          </a:p>
          <a:p>
            <a:endParaRPr lang="en-JM" sz="3600" dirty="0"/>
          </a:p>
          <a:p>
            <a:endParaRPr lang="en-JM" sz="3600" dirty="0"/>
          </a:p>
          <a:p>
            <a:endParaRPr lang="en-JM" sz="3600" dirty="0"/>
          </a:p>
        </p:txBody>
      </p:sp>
      <p:pic>
        <p:nvPicPr>
          <p:cNvPr id="6" name="Picture 2" descr="Image result for climate change images">
            <a:extLst>
              <a:ext uri="{FF2B5EF4-FFF2-40B4-BE49-F238E27FC236}">
                <a16:creationId xmlns:a16="http://schemas.microsoft.com/office/drawing/2014/main" xmlns="" id="{8BBFFF13-E35E-4C48-BEA3-62F73D04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1295400"/>
            <a:ext cx="64008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3685</TotalTime>
  <Words>630</Words>
  <Application>Microsoft Office PowerPoint</Application>
  <PresentationFormat>Custom</PresentationFormat>
  <Paragraphs>216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Aharoni</vt:lpstr>
      <vt:lpstr>Arial</vt:lpstr>
      <vt:lpstr>Cambria Math</vt:lpstr>
      <vt:lpstr>Euphemia</vt:lpstr>
      <vt:lpstr>Math 16x9</vt:lpstr>
      <vt:lpstr>PowerPoint Presentation</vt:lpstr>
      <vt:lpstr>Climate Change Risks</vt:lpstr>
      <vt:lpstr>RISK IS OPPORTUNITY</vt:lpstr>
      <vt:lpstr> KEYWORDS</vt:lpstr>
      <vt:lpstr>KEYWORDS cont’d</vt:lpstr>
      <vt:lpstr>KEYWORDS cont’d</vt:lpstr>
      <vt:lpstr>KEYWORDS cont’d</vt:lpstr>
      <vt:lpstr>OPPORTUNITIES</vt:lpstr>
      <vt:lpstr>OPPORTUNITIES cont’d</vt:lpstr>
      <vt:lpstr>OPPORTUNITIES cont’d</vt:lpstr>
      <vt:lpstr>OPPORTUNITY 1</vt:lpstr>
      <vt:lpstr>OPPORTUNITY 1 cont’d</vt:lpstr>
      <vt:lpstr>OPPORTUNITY 1 cont’d</vt:lpstr>
      <vt:lpstr>OPPORTUNITY 1 cont’d</vt:lpstr>
      <vt:lpstr>OPPORTUNITY 1</vt:lpstr>
      <vt:lpstr>OPPORTUNITY 2</vt:lpstr>
      <vt:lpstr>OPPORTUNITY 2 cont’d</vt:lpstr>
      <vt:lpstr>JOHN’S FARM</vt:lpstr>
      <vt:lpstr>JOHN’S RISK</vt:lpstr>
      <vt:lpstr>RISK IS OPPORTUNITY</vt:lpstr>
      <vt:lpstr>JOHN’S OPPORTUNITY</vt:lpstr>
      <vt:lpstr>The Four R’s</vt:lpstr>
      <vt:lpstr>Risk is Opportunity</vt:lpstr>
      <vt:lpstr>Risk is Opportunity</vt:lpstr>
      <vt:lpstr>OPPORTUNITY 3</vt:lpstr>
      <vt:lpstr>NEXT STEPS</vt:lpstr>
      <vt:lpstr>NEXT STEPS cont’d</vt:lpstr>
      <vt:lpstr>NEXT STEPS cont’d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is Opportunity</dc:title>
  <dc:creator>Howard Hines</dc:creator>
  <cp:lastModifiedBy>HAZLE,Stephanie</cp:lastModifiedBy>
  <cp:revision>35</cp:revision>
  <dcterms:created xsi:type="dcterms:W3CDTF">2019-04-20T21:55:24Z</dcterms:created>
  <dcterms:modified xsi:type="dcterms:W3CDTF">2019-04-24T20:32:13Z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