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7" r:id="rId3"/>
    <p:sldId id="288" r:id="rId4"/>
    <p:sldId id="302" r:id="rId5"/>
    <p:sldId id="303" r:id="rId6"/>
    <p:sldId id="289" r:id="rId7"/>
    <p:sldId id="293" r:id="rId8"/>
    <p:sldId id="294" r:id="rId9"/>
    <p:sldId id="273" r:id="rId10"/>
    <p:sldId id="290" r:id="rId11"/>
    <p:sldId id="291" r:id="rId12"/>
    <p:sldId id="304" r:id="rId13"/>
    <p:sldId id="292" r:id="rId14"/>
    <p:sldId id="297" r:id="rId15"/>
    <p:sldId id="305" r:id="rId16"/>
    <p:sldId id="298" r:id="rId17"/>
    <p:sldId id="296" r:id="rId18"/>
    <p:sldId id="308" r:id="rId19"/>
    <p:sldId id="306" r:id="rId20"/>
    <p:sldId id="307" r:id="rId21"/>
    <p:sldId id="295" r:id="rId22"/>
    <p:sldId id="299" r:id="rId23"/>
    <p:sldId id="310" r:id="rId2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4" d="100"/>
          <a:sy n="74" d="100"/>
        </p:scale>
        <p:origin x="582" y="7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4/25/2019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4/25/2019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4/25/2019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4/25/2019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4/25/2019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A55A298-0F6A-4421-A0E6-5785C6CD8B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57395"/>
            <a:ext cx="866775" cy="11951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btitle 7">
            <a:extLst>
              <a:ext uri="{FF2B5EF4-FFF2-40B4-BE49-F238E27FC236}">
                <a16:creationId xmlns="" xmlns:a16="http://schemas.microsoft.com/office/drawing/2014/main" id="{A6E7B7DE-4B0D-4921-93FD-3D2637089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6B23AC08-8440-460D-A90F-3DE93BAF93A8}"/>
              </a:ext>
            </a:extLst>
          </p:cNvPr>
          <p:cNvSpPr txBox="1">
            <a:spLocks/>
          </p:cNvSpPr>
          <p:nvPr/>
        </p:nvSpPr>
        <p:spPr>
          <a:xfrm>
            <a:off x="3198812" y="6034683"/>
            <a:ext cx="9782801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2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Presented </a:t>
            </a:r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by: Mathematics Department</a:t>
            </a:r>
            <a:b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University of the West Indies (Mona)</a:t>
            </a:r>
            <a:b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April </a:t>
            </a:r>
            <a:r>
              <a:rPr lang="en-US" sz="2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25, 2019</a:t>
            </a:r>
            <a: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JM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="" xmlns:a16="http://schemas.microsoft.com/office/drawing/2014/main" id="{6486376C-7C43-40CC-A25F-830552B02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539" y="1362325"/>
            <a:ext cx="7090956" cy="1437150"/>
          </a:xfrm>
        </p:spPr>
        <p:txBody>
          <a:bodyPr/>
          <a:lstStyle/>
          <a:p>
            <a:endParaRPr lang="en-JM"/>
          </a:p>
        </p:txBody>
      </p:sp>
      <p:pic>
        <p:nvPicPr>
          <p:cNvPr id="3076" name="Picture 4" descr="Image result for risk management images">
            <a:extLst>
              <a:ext uri="{FF2B5EF4-FFF2-40B4-BE49-F238E27FC236}">
                <a16:creationId xmlns="" xmlns:a16="http://schemas.microsoft.com/office/drawing/2014/main" id="{4C5DE43D-5FCB-4F17-B0DD-F93FCFE3C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42" y="-32084"/>
            <a:ext cx="10438383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CCB672E4-D283-4155-9BA9-A94FBDFBDD78}"/>
              </a:ext>
            </a:extLst>
          </p:cNvPr>
          <p:cNvSpPr txBox="1">
            <a:spLocks/>
          </p:cNvSpPr>
          <p:nvPr/>
        </p:nvSpPr>
        <p:spPr>
          <a:xfrm>
            <a:off x="4532952" y="2888248"/>
            <a:ext cx="7655873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RISK IS OPPORTUNITY</a:t>
            </a:r>
            <a: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JM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Leverage: Individual Example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276" y="1600200"/>
            <a:ext cx="2466975" cy="1847850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32412" y="1600200"/>
            <a:ext cx="6043825" cy="4572000"/>
          </a:xfrm>
        </p:spPr>
        <p:txBody>
          <a:bodyPr/>
          <a:lstStyle/>
          <a:p>
            <a:r>
              <a:rPr lang="en-US" dirty="0" smtClean="0"/>
              <a:t>What are the major purchases an individual will make in his/her life?</a:t>
            </a:r>
          </a:p>
          <a:p>
            <a:pPr lvl="1"/>
            <a:r>
              <a:rPr lang="en-US" dirty="0" smtClean="0"/>
              <a:t>Buying a car</a:t>
            </a:r>
          </a:p>
          <a:p>
            <a:pPr lvl="1"/>
            <a:r>
              <a:rPr lang="en-US" dirty="0" smtClean="0"/>
              <a:t>Buying a house</a:t>
            </a:r>
          </a:p>
          <a:p>
            <a:r>
              <a:rPr lang="en-US" dirty="0" smtClean="0"/>
              <a:t>How are these purchases funded?</a:t>
            </a:r>
          </a:p>
          <a:p>
            <a:pPr lvl="1"/>
            <a:r>
              <a:rPr lang="en-US" dirty="0" smtClean="0"/>
              <a:t>Individual (equity component)</a:t>
            </a:r>
          </a:p>
          <a:p>
            <a:pPr lvl="1"/>
            <a:r>
              <a:rPr lang="en-US" dirty="0" smtClean="0"/>
              <a:t>Bank (debt component)</a:t>
            </a:r>
          </a:p>
          <a:p>
            <a:r>
              <a:rPr lang="en-US" dirty="0" smtClean="0"/>
              <a:t>What can we conclude from this?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Leverage can help individuals to achieve their goals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13" y="3610221"/>
            <a:ext cx="2933903" cy="19523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98776" y="6299734"/>
            <a:ext cx="10058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Source</a:t>
            </a:r>
            <a:r>
              <a:rPr lang="en-US" sz="1000" dirty="0" smtClean="0"/>
              <a:t>: </a:t>
            </a:r>
            <a:r>
              <a:rPr lang="en-US" sz="1000" dirty="0"/>
              <a:t>https://economictimes.indiatimes.com/wealth/borrow/heres-what-you-need-to-know-before-applying-for-a-car-loan/articleshow/56729951.cms?from=mdr </a:t>
            </a:r>
            <a:endParaRPr lang="en-US" sz="1000" dirty="0" smtClean="0"/>
          </a:p>
          <a:p>
            <a:r>
              <a:rPr lang="en-US" sz="1000" b="1" dirty="0" smtClean="0"/>
              <a:t>Source</a:t>
            </a:r>
            <a:r>
              <a:rPr lang="en-US" sz="1000" dirty="0" smtClean="0"/>
              <a:t>: </a:t>
            </a:r>
            <a:r>
              <a:rPr lang="en-US" sz="1000" dirty="0"/>
              <a:t>https://www.livemint.com/money/personal-finance/should-you-take-a-home-loan-now-or-wait-for-another-rate-cut-1550417698755.html</a:t>
            </a:r>
          </a:p>
        </p:txBody>
      </p:sp>
    </p:spTree>
    <p:extLst>
      <p:ext uri="{BB962C8B-B14F-4D97-AF65-F5344CB8AC3E}">
        <p14:creationId xmlns:p14="http://schemas.microsoft.com/office/powerpoint/2010/main" val="112291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Leverage: Company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50" y="2635580"/>
            <a:ext cx="4814888" cy="250124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138" y="2479253"/>
            <a:ext cx="4814887" cy="2813894"/>
          </a:xfrm>
        </p:spPr>
      </p:pic>
      <p:sp>
        <p:nvSpPr>
          <p:cNvPr id="7" name="TextBox 6"/>
          <p:cNvSpPr txBox="1"/>
          <p:nvPr/>
        </p:nvSpPr>
        <p:spPr>
          <a:xfrm>
            <a:off x="1593436" y="6073906"/>
            <a:ext cx="6933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Source</a:t>
            </a:r>
            <a:r>
              <a:rPr lang="en-US" sz="1000" dirty="0" smtClean="0"/>
              <a:t>: https</a:t>
            </a:r>
            <a:r>
              <a:rPr lang="en-US" sz="1000" dirty="0"/>
              <a:t>://www.mro-network.com/maintenance-repair-overhaul/then-now-british-airways-fleet-2005-vs-2015</a:t>
            </a:r>
          </a:p>
        </p:txBody>
      </p:sp>
    </p:spTree>
    <p:extLst>
      <p:ext uri="{BB962C8B-B14F-4D97-AF65-F5344CB8AC3E}">
        <p14:creationId xmlns:p14="http://schemas.microsoft.com/office/powerpoint/2010/main" val="242972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Leverage: Company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93436" y="1600200"/>
            <a:ext cx="9911176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Capital structure can vary significantly by industry.</a:t>
            </a:r>
          </a:p>
          <a:p>
            <a:pPr lvl="1"/>
            <a:r>
              <a:rPr lang="en-US" dirty="0" smtClean="0"/>
              <a:t>Dependent on how much investment needed to produce good/service.</a:t>
            </a:r>
          </a:p>
          <a:p>
            <a:r>
              <a:rPr lang="en-US" dirty="0" smtClean="0"/>
              <a:t>Some industries are highly capital intensive.</a:t>
            </a:r>
          </a:p>
          <a:p>
            <a:pPr lvl="1"/>
            <a:r>
              <a:rPr lang="en-US" dirty="0" smtClean="0"/>
              <a:t>High percentage of fixed assets aka PP&amp;E.</a:t>
            </a:r>
          </a:p>
          <a:p>
            <a:r>
              <a:rPr lang="en-US" dirty="0" smtClean="0"/>
              <a:t>What are some examples of capital intensive industries?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Audience?</a:t>
            </a:r>
          </a:p>
          <a:p>
            <a:r>
              <a:rPr lang="en-US" dirty="0" smtClean="0"/>
              <a:t>What is the consequence?</a:t>
            </a:r>
          </a:p>
          <a:p>
            <a:pPr lvl="1"/>
            <a:r>
              <a:rPr lang="en-US" dirty="0" smtClean="0"/>
              <a:t>A high percent of debt in capital structure.</a:t>
            </a:r>
          </a:p>
          <a:p>
            <a:r>
              <a:rPr lang="en-US" dirty="0" smtClean="0"/>
              <a:t>What can we conclude from this?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Leverage can help companies to achieve their goals, but…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1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 of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examples show the benefits of using leverage.</a:t>
            </a:r>
          </a:p>
          <a:p>
            <a:r>
              <a:rPr lang="en-US" dirty="0" smtClean="0"/>
              <a:t>But we know there is no investment without risk.</a:t>
            </a:r>
          </a:p>
          <a:p>
            <a:pPr lvl="1"/>
            <a:r>
              <a:rPr lang="en-US" dirty="0" smtClean="0"/>
              <a:t>What if individual cannot make car loan/mortgage payment?</a:t>
            </a:r>
          </a:p>
          <a:p>
            <a:pPr lvl="1"/>
            <a:r>
              <a:rPr lang="en-US" dirty="0" smtClean="0"/>
              <a:t>What if the company fails to make its interest payments?</a:t>
            </a:r>
          </a:p>
          <a:p>
            <a:r>
              <a:rPr lang="en-US" dirty="0" smtClean="0"/>
              <a:t>What are the consequences for the equity investor in the company?</a:t>
            </a:r>
          </a:p>
          <a:p>
            <a:pPr lvl="1"/>
            <a:r>
              <a:rPr lang="en-US" dirty="0" smtClean="0"/>
              <a:t>Value of investment </a:t>
            </a:r>
            <a:r>
              <a:rPr lang="en-US" dirty="0" smtClean="0">
                <a:sym typeface="Symbol" panose="05050102010706020507" pitchFamily="18" charset="2"/>
              </a:rPr>
              <a:t></a:t>
            </a:r>
            <a:endParaRPr lang="en-US" dirty="0" smtClean="0"/>
          </a:p>
          <a:p>
            <a:pPr lvl="1"/>
            <a:r>
              <a:rPr lang="en-US" dirty="0" smtClean="0"/>
              <a:t>Value of investment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 smtClean="0"/>
              <a:t>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5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said before that financial risk was…</a:t>
            </a:r>
            <a:endParaRPr lang="en-US" dirty="0"/>
          </a:p>
          <a:p>
            <a:pPr lvl="1"/>
            <a:r>
              <a:rPr lang="en-US" dirty="0"/>
              <a:t>“Any of </a:t>
            </a:r>
            <a:r>
              <a:rPr lang="en-US" dirty="0">
                <a:solidFill>
                  <a:srgbClr val="00B050"/>
                </a:solidFill>
              </a:rPr>
              <a:t>various types of risk associated with financing</a:t>
            </a:r>
            <a:r>
              <a:rPr lang="en-US" dirty="0"/>
              <a:t>, including financial transactions that include company loans in risk of </a:t>
            </a:r>
            <a:r>
              <a:rPr lang="en-US" dirty="0" smtClean="0"/>
              <a:t>default.”</a:t>
            </a:r>
          </a:p>
        </p:txBody>
      </p:sp>
    </p:spTree>
    <p:extLst>
      <p:ext uri="{BB962C8B-B14F-4D97-AF65-F5344CB8AC3E}">
        <p14:creationId xmlns:p14="http://schemas.microsoft.com/office/powerpoint/2010/main" val="131516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said before that financial risk was…</a:t>
            </a:r>
            <a:endParaRPr lang="en-US" dirty="0"/>
          </a:p>
          <a:p>
            <a:pPr lvl="1"/>
            <a:r>
              <a:rPr lang="en-US" dirty="0"/>
              <a:t>“Any of </a:t>
            </a:r>
            <a:r>
              <a:rPr lang="en-US" dirty="0">
                <a:solidFill>
                  <a:srgbClr val="00B050"/>
                </a:solidFill>
              </a:rPr>
              <a:t>various types of risk associated with financing</a:t>
            </a:r>
            <a:r>
              <a:rPr lang="en-US" dirty="0"/>
              <a:t>, including financial transactions that include company loans in risk of </a:t>
            </a:r>
            <a:r>
              <a:rPr lang="en-US" dirty="0" smtClean="0"/>
              <a:t>default.”</a:t>
            </a:r>
          </a:p>
          <a:p>
            <a:r>
              <a:rPr lang="en-US" dirty="0" smtClean="0"/>
              <a:t>But what is financial risk from the perspective of the stakeholders in the company?</a:t>
            </a:r>
          </a:p>
          <a:p>
            <a:pPr lvl="1"/>
            <a:r>
              <a:rPr lang="en-US" dirty="0" smtClean="0"/>
              <a:t>It is the </a:t>
            </a:r>
            <a:r>
              <a:rPr lang="en-US" dirty="0">
                <a:solidFill>
                  <a:srgbClr val="00B050"/>
                </a:solidFill>
              </a:rPr>
              <a:t>possibility that </a:t>
            </a:r>
            <a:r>
              <a:rPr lang="en-US" dirty="0" smtClean="0">
                <a:solidFill>
                  <a:srgbClr val="00B050"/>
                </a:solidFill>
              </a:rPr>
              <a:t>the stakeholders </a:t>
            </a:r>
            <a:r>
              <a:rPr lang="en-US" dirty="0">
                <a:solidFill>
                  <a:srgbClr val="00B050"/>
                </a:solidFill>
              </a:rPr>
              <a:t>will lose money</a:t>
            </a:r>
            <a:r>
              <a:rPr lang="en-US" dirty="0"/>
              <a:t> when they invest in a company that has </a:t>
            </a:r>
            <a:r>
              <a:rPr lang="en-US" dirty="0">
                <a:solidFill>
                  <a:srgbClr val="00B050"/>
                </a:solidFill>
              </a:rPr>
              <a:t>debt </a:t>
            </a:r>
            <a:r>
              <a:rPr lang="en-US" dirty="0" smtClean="0">
                <a:solidFill>
                  <a:srgbClr val="00B050"/>
                </a:solidFill>
              </a:rPr>
              <a:t>in its capital structure </a:t>
            </a:r>
            <a:r>
              <a:rPr lang="en-US" dirty="0" smtClean="0"/>
              <a:t>if </a:t>
            </a:r>
            <a:r>
              <a:rPr lang="en-US" dirty="0"/>
              <a:t>the company's </a:t>
            </a:r>
            <a:r>
              <a:rPr lang="en-US" dirty="0">
                <a:solidFill>
                  <a:srgbClr val="00B050"/>
                </a:solidFill>
              </a:rPr>
              <a:t>cash </a:t>
            </a:r>
            <a:r>
              <a:rPr lang="en-US" dirty="0" smtClean="0">
                <a:solidFill>
                  <a:srgbClr val="00B050"/>
                </a:solidFill>
              </a:rPr>
              <a:t>flows are not enough </a:t>
            </a:r>
            <a:r>
              <a:rPr lang="en-US" dirty="0"/>
              <a:t>to </a:t>
            </a:r>
            <a:r>
              <a:rPr lang="en-US" dirty="0" smtClean="0"/>
              <a:t>cover </a:t>
            </a:r>
            <a:r>
              <a:rPr lang="en-US" dirty="0"/>
              <a:t>its financial </a:t>
            </a:r>
            <a:r>
              <a:rPr lang="en-US" dirty="0" smtClean="0"/>
              <a:t>obligations.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8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Financial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</a:t>
            </a:r>
            <a:r>
              <a:rPr lang="en-US" dirty="0" smtClean="0"/>
              <a:t>major types </a:t>
            </a:r>
            <a:r>
              <a:rPr lang="en-US" dirty="0"/>
              <a:t>of financial risks are</a:t>
            </a:r>
            <a:r>
              <a:rPr lang="en-US" dirty="0" smtClean="0"/>
              <a:t>: market risk, credit risk, liquidity risk, and operational risk.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Market risk</a:t>
            </a:r>
            <a:r>
              <a:rPr lang="en-US" dirty="0" smtClean="0"/>
              <a:t>: risk of losses due to </a:t>
            </a:r>
            <a:r>
              <a:rPr lang="en-US" dirty="0"/>
              <a:t>interest rate </a:t>
            </a:r>
            <a:r>
              <a:rPr lang="en-US" dirty="0" smtClean="0"/>
              <a:t>hikes, </a:t>
            </a:r>
            <a:r>
              <a:rPr lang="en-US" dirty="0"/>
              <a:t>fluctuations in FX rates, </a:t>
            </a:r>
            <a:r>
              <a:rPr lang="en-US" dirty="0" smtClean="0"/>
              <a:t>equity market volatility, commodity price increases</a:t>
            </a:r>
          </a:p>
          <a:p>
            <a:pPr lvl="1"/>
            <a:r>
              <a:rPr lang="en-US" b="1" dirty="0" smtClean="0"/>
              <a:t>Credit </a:t>
            </a:r>
            <a:r>
              <a:rPr lang="en-US" b="1" dirty="0"/>
              <a:t>risk</a:t>
            </a:r>
            <a:r>
              <a:rPr lang="en-US" dirty="0"/>
              <a:t>: </a:t>
            </a:r>
            <a:r>
              <a:rPr lang="en-US" dirty="0" smtClean="0"/>
              <a:t>risk of failing to make payments to lender/supplier</a:t>
            </a:r>
            <a:endParaRPr lang="en-US" dirty="0"/>
          </a:p>
          <a:p>
            <a:pPr lvl="1"/>
            <a:r>
              <a:rPr lang="en-US" b="1" dirty="0" smtClean="0"/>
              <a:t>Liquidity </a:t>
            </a:r>
            <a:r>
              <a:rPr lang="en-US" b="1" dirty="0"/>
              <a:t>risk</a:t>
            </a:r>
            <a:r>
              <a:rPr lang="en-US" dirty="0"/>
              <a:t>: </a:t>
            </a:r>
            <a:r>
              <a:rPr lang="en-US" dirty="0" smtClean="0"/>
              <a:t>risk of failing to meet short-term obligations</a:t>
            </a:r>
          </a:p>
          <a:p>
            <a:pPr lvl="1"/>
            <a:r>
              <a:rPr lang="en-US" b="1" dirty="0" smtClean="0"/>
              <a:t>Operational risk</a:t>
            </a:r>
            <a:r>
              <a:rPr lang="en-US" dirty="0" smtClean="0"/>
              <a:t>: risk of losses due to poor business practices, procedures, or systems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 as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take the example of an airline:</a:t>
            </a:r>
          </a:p>
          <a:p>
            <a:pPr lvl="1"/>
            <a:r>
              <a:rPr lang="en-US" dirty="0" smtClean="0"/>
              <a:t>Fact: It is a capital intensive business</a:t>
            </a:r>
          </a:p>
          <a:p>
            <a:pPr lvl="1"/>
            <a:r>
              <a:rPr lang="en-US" dirty="0" smtClean="0"/>
              <a:t>Fact: It will have debt in its capital structure</a:t>
            </a:r>
          </a:p>
          <a:p>
            <a:pPr lvl="1"/>
            <a:r>
              <a:rPr lang="en-US" dirty="0" smtClean="0"/>
              <a:t>Fact: It will have exposure to financial risk</a:t>
            </a:r>
          </a:p>
          <a:p>
            <a:pPr lvl="1"/>
            <a:r>
              <a:rPr lang="en-US" dirty="0" smtClean="0"/>
              <a:t>Fact: It will have to navigate through these circumstances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 as Opportunity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537" y="1600200"/>
            <a:ext cx="6040800" cy="4572000"/>
          </a:xfrm>
        </p:spPr>
      </p:pic>
      <p:sp>
        <p:nvSpPr>
          <p:cNvPr id="5" name="TextBox 4"/>
          <p:cNvSpPr txBox="1"/>
          <p:nvPr/>
        </p:nvSpPr>
        <p:spPr>
          <a:xfrm>
            <a:off x="2336104" y="6350290"/>
            <a:ext cx="8297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Source</a:t>
            </a:r>
            <a:r>
              <a:rPr lang="en-US" sz="1000" dirty="0" smtClean="0"/>
              <a:t>: https</a:t>
            </a:r>
            <a:r>
              <a:rPr lang="en-US" sz="1000" dirty="0"/>
              <a:t>://www.spglobal.com/marketintelligence/en/news-insights/blog/credit-risk-of-the-aviation-sector-comparing-airline-ratings</a:t>
            </a:r>
          </a:p>
        </p:txBody>
      </p:sp>
    </p:spTree>
    <p:extLst>
      <p:ext uri="{BB962C8B-B14F-4D97-AF65-F5344CB8AC3E}">
        <p14:creationId xmlns:p14="http://schemas.microsoft.com/office/powerpoint/2010/main" val="300254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 as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risks will the airline</a:t>
            </a:r>
            <a:r>
              <a:rPr lang="en-US" dirty="0"/>
              <a:t> </a:t>
            </a:r>
            <a:r>
              <a:rPr lang="en-US" dirty="0" smtClean="0"/>
              <a:t>be exposed?</a:t>
            </a:r>
          </a:p>
          <a:p>
            <a:pPr lvl="1"/>
            <a:r>
              <a:rPr lang="en-US" dirty="0" smtClean="0"/>
              <a:t>Changing economic conditions</a:t>
            </a:r>
          </a:p>
          <a:p>
            <a:pPr lvl="1"/>
            <a:r>
              <a:rPr lang="en-US" dirty="0" smtClean="0"/>
              <a:t>Volatile(?) fuel prices</a:t>
            </a:r>
          </a:p>
          <a:p>
            <a:pPr lvl="1"/>
            <a:r>
              <a:rPr lang="en-US" dirty="0" smtClean="0"/>
              <a:t>Fluctuations in exchange rates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012" y="1981200"/>
            <a:ext cx="7315200" cy="927527"/>
          </a:xfrm>
        </p:spPr>
        <p:txBody>
          <a:bodyPr/>
          <a:lstStyle/>
          <a:p>
            <a:pPr algn="ctr"/>
            <a:r>
              <a:rPr lang="en-US" dirty="0" smtClean="0"/>
              <a:t>Financial Risk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012" y="3276600"/>
            <a:ext cx="7315200" cy="121920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r>
              <a:rPr lang="en-US" sz="2400" dirty="0" err="1" smtClean="0"/>
              <a:t>Nordia</a:t>
            </a:r>
            <a:r>
              <a:rPr lang="en-US" sz="2400" dirty="0" smtClean="0"/>
              <a:t> D. M. Thomas, PhD CAIA</a:t>
            </a:r>
          </a:p>
          <a:p>
            <a:pPr algn="ctr">
              <a:lnSpc>
                <a:spcPct val="170000"/>
              </a:lnSpc>
            </a:pPr>
            <a:r>
              <a:rPr lang="en-US" sz="2400" dirty="0" smtClean="0"/>
              <a:t>Lecturer, UWI (Mona)</a:t>
            </a:r>
          </a:p>
        </p:txBody>
      </p:sp>
    </p:spTree>
    <p:extLst>
      <p:ext uri="{BB962C8B-B14F-4D97-AF65-F5344CB8AC3E}">
        <p14:creationId xmlns:p14="http://schemas.microsoft.com/office/powerpoint/2010/main" val="183188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 as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what risks will the airline</a:t>
            </a:r>
            <a:r>
              <a:rPr lang="en-US" dirty="0"/>
              <a:t> </a:t>
            </a:r>
            <a:r>
              <a:rPr lang="en-US" dirty="0" smtClean="0"/>
              <a:t>be exposed?</a:t>
            </a:r>
          </a:p>
          <a:p>
            <a:pPr lvl="1"/>
            <a:r>
              <a:rPr lang="en-US" dirty="0" smtClean="0"/>
              <a:t>Changing economic conditions</a:t>
            </a:r>
          </a:p>
          <a:p>
            <a:pPr lvl="1"/>
            <a:r>
              <a:rPr lang="en-US" dirty="0" smtClean="0"/>
              <a:t>Volatile(?) fuel prices</a:t>
            </a:r>
          </a:p>
          <a:p>
            <a:pPr lvl="1"/>
            <a:r>
              <a:rPr lang="en-US" dirty="0" smtClean="0"/>
              <a:t>Fluctuations in exchange rates</a:t>
            </a:r>
            <a:endParaRPr lang="en-US" dirty="0"/>
          </a:p>
          <a:p>
            <a:r>
              <a:rPr lang="en-US" dirty="0" smtClean="0"/>
              <a:t>Why does the airline have these risk exposures?</a:t>
            </a:r>
          </a:p>
          <a:p>
            <a:pPr lvl="1"/>
            <a:r>
              <a:rPr lang="en-US" dirty="0" smtClean="0"/>
              <a:t>Cyclical demand</a:t>
            </a:r>
          </a:p>
          <a:p>
            <a:pPr lvl="1"/>
            <a:r>
              <a:rPr lang="en-US" dirty="0" smtClean="0"/>
              <a:t>Strong price competition</a:t>
            </a:r>
          </a:p>
          <a:p>
            <a:pPr lvl="1"/>
            <a:r>
              <a:rPr lang="en-US" dirty="0" smtClean="0"/>
              <a:t>High levels of leverage</a:t>
            </a:r>
          </a:p>
          <a:p>
            <a:pPr lvl="1"/>
            <a:r>
              <a:rPr lang="en-US" dirty="0" smtClean="0"/>
              <a:t>Capital investment</a:t>
            </a:r>
          </a:p>
          <a:p>
            <a:pPr lvl="1"/>
            <a:r>
              <a:rPr lang="en-US" dirty="0" smtClean="0"/>
              <a:t>Fixed costs</a:t>
            </a:r>
          </a:p>
          <a:p>
            <a:pPr lvl="1"/>
            <a:r>
              <a:rPr lang="en-US" dirty="0" smtClean="0"/>
              <a:t>Regulatory constraints</a:t>
            </a:r>
          </a:p>
        </p:txBody>
      </p:sp>
    </p:spTree>
    <p:extLst>
      <p:ext uri="{BB962C8B-B14F-4D97-AF65-F5344CB8AC3E}">
        <p14:creationId xmlns:p14="http://schemas.microsoft.com/office/powerpoint/2010/main" val="159662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 as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these risk is critical to the future of the airline.</a:t>
            </a:r>
          </a:p>
          <a:p>
            <a:r>
              <a:rPr lang="en-US" dirty="0" smtClean="0"/>
              <a:t>So how would the airline mitigate its financial risks?</a:t>
            </a:r>
          </a:p>
          <a:p>
            <a:pPr lvl="1"/>
            <a:r>
              <a:rPr lang="en-US" dirty="0" smtClean="0"/>
              <a:t>Perform in-depth customer analysis</a:t>
            </a:r>
          </a:p>
          <a:p>
            <a:pPr lvl="2"/>
            <a:r>
              <a:rPr lang="en-US" dirty="0" smtClean="0"/>
              <a:t>Utilize simulation, scenario analysis, game theory</a:t>
            </a:r>
          </a:p>
          <a:p>
            <a:pPr lvl="1"/>
            <a:r>
              <a:rPr lang="en-US" dirty="0" smtClean="0"/>
              <a:t>Keep/add high capacity routes</a:t>
            </a:r>
          </a:p>
          <a:p>
            <a:pPr lvl="1"/>
            <a:r>
              <a:rPr lang="en-US" dirty="0" smtClean="0"/>
              <a:t>Drop low capacity routes</a:t>
            </a:r>
          </a:p>
          <a:p>
            <a:pPr lvl="1"/>
            <a:r>
              <a:rPr lang="en-US" dirty="0" smtClean="0"/>
              <a:t>Hedge fuel prices using derivatives</a:t>
            </a:r>
          </a:p>
          <a:p>
            <a:pPr lvl="2"/>
            <a:r>
              <a:rPr lang="en-US" dirty="0" smtClean="0"/>
              <a:t>Aircraft, fuel and maintenance are most significant airline expenses</a:t>
            </a:r>
          </a:p>
          <a:p>
            <a:pPr lvl="1"/>
            <a:r>
              <a:rPr lang="en-US" dirty="0" smtClean="0"/>
              <a:t>Aim for fuel efficiency</a:t>
            </a:r>
          </a:p>
          <a:p>
            <a:pPr lvl="2"/>
            <a:r>
              <a:rPr lang="en-US" dirty="0" smtClean="0"/>
              <a:t>Replace older fleet, change taxiing strategies</a:t>
            </a:r>
          </a:p>
          <a:p>
            <a:pPr lvl="1"/>
            <a:r>
              <a:rPr lang="en-US" dirty="0" smtClean="0"/>
              <a:t>Utilize enterprise risk management (ERM)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7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4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 as Opportunity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537" y="1600200"/>
            <a:ext cx="6040800" cy="4572000"/>
          </a:xfrm>
        </p:spPr>
      </p:pic>
      <p:sp>
        <p:nvSpPr>
          <p:cNvPr id="5" name="TextBox 4"/>
          <p:cNvSpPr txBox="1"/>
          <p:nvPr/>
        </p:nvSpPr>
        <p:spPr>
          <a:xfrm>
            <a:off x="2336104" y="6350290"/>
            <a:ext cx="82974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Source</a:t>
            </a:r>
            <a:r>
              <a:rPr lang="en-US" sz="1000" dirty="0" smtClean="0"/>
              <a:t>: https</a:t>
            </a:r>
            <a:r>
              <a:rPr lang="en-US" sz="1000" dirty="0"/>
              <a:t>://www.spglobal.com/marketintelligence/en/news-insights/blog/credit-risk-of-the-aviation-sector-comparing-airline-ratings</a:t>
            </a:r>
          </a:p>
        </p:txBody>
      </p:sp>
    </p:spTree>
    <p:extLst>
      <p:ext uri="{BB962C8B-B14F-4D97-AF65-F5344CB8AC3E}">
        <p14:creationId xmlns:p14="http://schemas.microsoft.com/office/powerpoint/2010/main" val="234628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financial risk?</a:t>
            </a:r>
          </a:p>
          <a:p>
            <a:pPr lvl="1"/>
            <a:r>
              <a:rPr lang="en-US" dirty="0" smtClean="0"/>
              <a:t>“Any </a:t>
            </a:r>
            <a:r>
              <a:rPr lang="en-US" dirty="0"/>
              <a:t>of </a:t>
            </a:r>
            <a:r>
              <a:rPr lang="en-US" dirty="0">
                <a:solidFill>
                  <a:srgbClr val="00B050"/>
                </a:solidFill>
              </a:rPr>
              <a:t>various types of risk associated with financing</a:t>
            </a:r>
            <a:r>
              <a:rPr lang="en-US" dirty="0"/>
              <a:t>, including financial transactions that include company loans in risk of </a:t>
            </a:r>
            <a:r>
              <a:rPr lang="en-US" dirty="0" smtClean="0"/>
              <a:t>default” (Wikipedia)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976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financial risk?</a:t>
            </a:r>
          </a:p>
          <a:p>
            <a:pPr lvl="1"/>
            <a:r>
              <a:rPr lang="en-US" dirty="0" smtClean="0"/>
              <a:t>“Any </a:t>
            </a:r>
            <a:r>
              <a:rPr lang="en-US" dirty="0"/>
              <a:t>of </a:t>
            </a:r>
            <a:r>
              <a:rPr lang="en-US" dirty="0">
                <a:solidFill>
                  <a:srgbClr val="00B050"/>
                </a:solidFill>
              </a:rPr>
              <a:t>various types of risk associated with financing</a:t>
            </a:r>
            <a:r>
              <a:rPr lang="en-US" dirty="0"/>
              <a:t>, including financial transactions that include company loans in risk of </a:t>
            </a:r>
            <a:r>
              <a:rPr lang="en-US" dirty="0" smtClean="0"/>
              <a:t>default” (Wikipedia)</a:t>
            </a:r>
          </a:p>
          <a:p>
            <a:r>
              <a:rPr lang="en-US" dirty="0" smtClean="0"/>
              <a:t>What is financing?</a:t>
            </a:r>
          </a:p>
          <a:p>
            <a:pPr lvl="1"/>
            <a:r>
              <a:rPr lang="en-US" dirty="0" smtClean="0"/>
              <a:t>The process of </a:t>
            </a:r>
            <a:r>
              <a:rPr lang="en-US" dirty="0" smtClean="0">
                <a:solidFill>
                  <a:srgbClr val="00B050"/>
                </a:solidFill>
              </a:rPr>
              <a:t>providing funds</a:t>
            </a:r>
            <a:r>
              <a:rPr lang="en-US" dirty="0" smtClean="0"/>
              <a:t> for business activities, making purchases, or investing.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51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financial risk?</a:t>
            </a:r>
          </a:p>
          <a:p>
            <a:pPr lvl="1"/>
            <a:r>
              <a:rPr lang="en-US" dirty="0" smtClean="0"/>
              <a:t>“Any </a:t>
            </a:r>
            <a:r>
              <a:rPr lang="en-US" dirty="0"/>
              <a:t>of </a:t>
            </a:r>
            <a:r>
              <a:rPr lang="en-US" dirty="0">
                <a:solidFill>
                  <a:srgbClr val="00B050"/>
                </a:solidFill>
              </a:rPr>
              <a:t>various types of risk associated with financing</a:t>
            </a:r>
            <a:r>
              <a:rPr lang="en-US" dirty="0"/>
              <a:t>, including financial transactions that include company loans in risk of </a:t>
            </a:r>
            <a:r>
              <a:rPr lang="en-US" dirty="0" smtClean="0"/>
              <a:t>default” (Wikipedia)</a:t>
            </a:r>
          </a:p>
          <a:p>
            <a:r>
              <a:rPr lang="en-US" dirty="0" smtClean="0"/>
              <a:t>What is financing?</a:t>
            </a:r>
          </a:p>
          <a:p>
            <a:pPr lvl="1"/>
            <a:r>
              <a:rPr lang="en-US" dirty="0" smtClean="0"/>
              <a:t>The process of </a:t>
            </a:r>
            <a:r>
              <a:rPr lang="en-US" dirty="0" smtClean="0">
                <a:solidFill>
                  <a:srgbClr val="00B050"/>
                </a:solidFill>
              </a:rPr>
              <a:t>providing funds</a:t>
            </a:r>
            <a:r>
              <a:rPr lang="en-US" dirty="0" smtClean="0"/>
              <a:t> for business activities, making purchases, or investing.</a:t>
            </a:r>
          </a:p>
          <a:p>
            <a:r>
              <a:rPr lang="en-US" dirty="0" smtClean="0"/>
              <a:t>With this in mind, why are banks around?</a:t>
            </a:r>
          </a:p>
          <a:p>
            <a:pPr lvl="1"/>
            <a:r>
              <a:rPr lang="en-US" dirty="0" smtClean="0"/>
              <a:t>…To provide funds to businesses, consumers, and investors to </a:t>
            </a:r>
            <a:r>
              <a:rPr lang="en-US" dirty="0" smtClean="0">
                <a:solidFill>
                  <a:srgbClr val="00B050"/>
                </a:solidFill>
              </a:rPr>
              <a:t>help them achieve their goals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333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c</a:t>
            </a:r>
            <a:r>
              <a:rPr lang="en-US" dirty="0" smtClean="0"/>
              <a:t>apital structure?</a:t>
            </a:r>
          </a:p>
          <a:p>
            <a:pPr lvl="1"/>
            <a:r>
              <a:rPr lang="en-US" dirty="0" smtClean="0"/>
              <a:t>Capital structure</a:t>
            </a:r>
            <a:r>
              <a:rPr lang="en-US" dirty="0"/>
              <a:t> is </a:t>
            </a:r>
            <a:r>
              <a:rPr lang="en-US" dirty="0">
                <a:solidFill>
                  <a:srgbClr val="00B050"/>
                </a:solidFill>
              </a:rPr>
              <a:t>how a firm finances its overall operations and growth by using different sources of funds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294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capital structure?</a:t>
            </a:r>
          </a:p>
          <a:p>
            <a:pPr lvl="1"/>
            <a:r>
              <a:rPr lang="en-US" dirty="0"/>
              <a:t>Capital structure is </a:t>
            </a:r>
            <a:r>
              <a:rPr lang="en-US" dirty="0">
                <a:solidFill>
                  <a:srgbClr val="00B050"/>
                </a:solidFill>
              </a:rPr>
              <a:t>how a firm finances its overall operations and growth by using different sources of funds</a:t>
            </a:r>
            <a:r>
              <a:rPr lang="en-US" dirty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company’s capital structure consists of: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Debt</a:t>
            </a:r>
            <a:r>
              <a:rPr lang="en-US" dirty="0"/>
              <a:t> </a:t>
            </a:r>
            <a:r>
              <a:rPr lang="en-US" dirty="0" smtClean="0"/>
              <a:t>(e.g., bond issues, LT notes payable)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Equity</a:t>
            </a:r>
            <a:r>
              <a:rPr lang="en-US" dirty="0"/>
              <a:t> </a:t>
            </a:r>
            <a:r>
              <a:rPr lang="en-US" dirty="0" smtClean="0"/>
              <a:t>(e.g., common </a:t>
            </a:r>
            <a:r>
              <a:rPr lang="en-US" dirty="0"/>
              <a:t>stock, preferred </a:t>
            </a:r>
            <a:r>
              <a:rPr lang="en-US" dirty="0" smtClean="0"/>
              <a:t>stock, retained earnings)</a:t>
            </a:r>
          </a:p>
        </p:txBody>
      </p:sp>
    </p:spTree>
    <p:extLst>
      <p:ext uri="{BB962C8B-B14F-4D97-AF65-F5344CB8AC3E}">
        <p14:creationId xmlns:p14="http://schemas.microsoft.com/office/powerpoint/2010/main" val="189965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 structure</a:t>
            </a:r>
            <a:r>
              <a:rPr lang="en-US" dirty="0"/>
              <a:t> is </a:t>
            </a:r>
            <a:r>
              <a:rPr lang="en-US" dirty="0">
                <a:solidFill>
                  <a:srgbClr val="00B050"/>
                </a:solidFill>
              </a:rPr>
              <a:t>how a firm finances its overall operations and growth by using different sources of funds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company’s capital structure consists of: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Debt</a:t>
            </a:r>
            <a:r>
              <a:rPr lang="en-US" dirty="0"/>
              <a:t> </a:t>
            </a:r>
            <a:r>
              <a:rPr lang="en-US" dirty="0" smtClean="0"/>
              <a:t>(e.g., bond </a:t>
            </a:r>
            <a:r>
              <a:rPr lang="en-US" dirty="0"/>
              <a:t>issues or long-term notes </a:t>
            </a:r>
            <a:r>
              <a:rPr lang="en-US" dirty="0" smtClean="0"/>
              <a:t>payable)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Equity</a:t>
            </a:r>
            <a:r>
              <a:rPr lang="en-US" dirty="0"/>
              <a:t> </a:t>
            </a:r>
            <a:r>
              <a:rPr lang="en-US" dirty="0" smtClean="0"/>
              <a:t>(e.g., common </a:t>
            </a:r>
            <a:r>
              <a:rPr lang="en-US" dirty="0"/>
              <a:t>stock, preferred stock or retained </a:t>
            </a:r>
            <a:r>
              <a:rPr lang="en-US" dirty="0" smtClean="0"/>
              <a:t>earnings)</a:t>
            </a:r>
          </a:p>
          <a:p>
            <a:r>
              <a:rPr lang="en-US" dirty="0" smtClean="0"/>
              <a:t>What inference can we draw from this?</a:t>
            </a:r>
          </a:p>
          <a:p>
            <a:pPr lvl="1"/>
            <a:r>
              <a:rPr lang="en-US" dirty="0" smtClean="0"/>
              <a:t>Financial risk is related to company’s capital structure</a:t>
            </a:r>
          </a:p>
          <a:p>
            <a:pPr lvl="1"/>
            <a:r>
              <a:rPr lang="en-US" dirty="0" smtClean="0">
                <a:solidFill>
                  <a:srgbClr val="FF3300"/>
                </a:solidFill>
              </a:rPr>
              <a:t>Financial risk is related to company’s use of debt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2586" y="5638800"/>
            <a:ext cx="2426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“financial leverage”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5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Leverage: Textbook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50" y="2595961"/>
            <a:ext cx="3971432" cy="2128439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37212" y="1600200"/>
            <a:ext cx="59436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the story here?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Man wants to move stone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Stone is too heavy for him to move by himself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Using a </a:t>
            </a:r>
            <a:r>
              <a:rPr lang="en-US" dirty="0" smtClean="0">
                <a:solidFill>
                  <a:srgbClr val="00B050"/>
                </a:solidFill>
              </a:rPr>
              <a:t>lever</a:t>
            </a:r>
            <a:r>
              <a:rPr lang="en-US" dirty="0" smtClean="0"/>
              <a:t>, he is able to move the stone</a:t>
            </a:r>
          </a:p>
          <a:p>
            <a:r>
              <a:rPr lang="en-US" dirty="0" smtClean="0"/>
              <a:t>What can we conclude from this?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Leverage helps to achieve goals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3436" y="6285490"/>
            <a:ext cx="49682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Source</a:t>
            </a:r>
            <a:r>
              <a:rPr lang="en-US" sz="1000" dirty="0" smtClean="0"/>
              <a:t>: https</a:t>
            </a:r>
            <a:r>
              <a:rPr lang="en-US" sz="1000" dirty="0"/>
              <a:t>://etc.usf.edu/clipart/63100/63109/63109_fulcrum.htm</a:t>
            </a:r>
          </a:p>
        </p:txBody>
      </p:sp>
    </p:spTree>
    <p:extLst>
      <p:ext uri="{BB962C8B-B14F-4D97-AF65-F5344CB8AC3E}">
        <p14:creationId xmlns:p14="http://schemas.microsoft.com/office/powerpoint/2010/main" val="19671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2915</TotalTime>
  <Words>889</Words>
  <Application>Microsoft Office PowerPoint</Application>
  <PresentationFormat>Custom</PresentationFormat>
  <Paragraphs>145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Aharoni</vt:lpstr>
      <vt:lpstr>Arial</vt:lpstr>
      <vt:lpstr>Euphemia</vt:lpstr>
      <vt:lpstr>Symbol</vt:lpstr>
      <vt:lpstr>Math 16x9</vt:lpstr>
      <vt:lpstr>PowerPoint Presentation</vt:lpstr>
      <vt:lpstr>Financial Risk</vt:lpstr>
      <vt:lpstr>Financial Risk</vt:lpstr>
      <vt:lpstr>Financial Risk</vt:lpstr>
      <vt:lpstr>Financial Risk</vt:lpstr>
      <vt:lpstr>Capital Structure</vt:lpstr>
      <vt:lpstr>Capital structure</vt:lpstr>
      <vt:lpstr>Capital structure</vt:lpstr>
      <vt:lpstr>Leverage: Textbook Example</vt:lpstr>
      <vt:lpstr>Leverage: Individual Example</vt:lpstr>
      <vt:lpstr>Leverage: Company Example</vt:lpstr>
      <vt:lpstr>Leverage: Company Example</vt:lpstr>
      <vt:lpstr>Downsides of Leverage</vt:lpstr>
      <vt:lpstr>Financial Risk</vt:lpstr>
      <vt:lpstr>Financial Risk</vt:lpstr>
      <vt:lpstr>Types of Financial Risk</vt:lpstr>
      <vt:lpstr>Financial Risk as Opportunity</vt:lpstr>
      <vt:lpstr>Financial Risk as Opportunity</vt:lpstr>
      <vt:lpstr>Financial Risk as Opportunity</vt:lpstr>
      <vt:lpstr>Financial Risk as Opportunity</vt:lpstr>
      <vt:lpstr>Financial Risk as Opportunity</vt:lpstr>
      <vt:lpstr>PowerPoint Presentation</vt:lpstr>
      <vt:lpstr>Financial Risk as Opportunity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is Opportunity</dc:title>
  <dc:creator>Howard Hines</dc:creator>
  <cp:lastModifiedBy>HAZLE,Stephanie</cp:lastModifiedBy>
  <cp:revision>105</cp:revision>
  <dcterms:created xsi:type="dcterms:W3CDTF">2019-04-20T21:55:24Z</dcterms:created>
  <dcterms:modified xsi:type="dcterms:W3CDTF">2019-04-25T16:37:02Z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