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73" r:id="rId3"/>
    <p:sldId id="274" r:id="rId4"/>
    <p:sldId id="275" r:id="rId5"/>
    <p:sldId id="277" r:id="rId6"/>
    <p:sldId id="279" r:id="rId7"/>
    <p:sldId id="280" r:id="rId8"/>
    <p:sldId id="282" r:id="rId9"/>
    <p:sldId id="276" r:id="rId10"/>
    <p:sldId id="283" r:id="rId11"/>
    <p:sldId id="289" r:id="rId12"/>
    <p:sldId id="284" r:id="rId13"/>
    <p:sldId id="288" r:id="rId14"/>
    <p:sldId id="290" r:id="rId15"/>
    <p:sldId id="291" r:id="rId16"/>
    <p:sldId id="292" r:id="rId17"/>
    <p:sldId id="295" r:id="rId18"/>
    <p:sldId id="296" r:id="rId19"/>
    <p:sldId id="297" r:id="rId20"/>
    <p:sldId id="298" r:id="rId21"/>
    <p:sldId id="299" r:id="rId22"/>
    <p:sldId id="300" r:id="rId23"/>
    <p:sldId id="301"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392" autoAdjust="0"/>
  </p:normalViewPr>
  <p:slideViewPr>
    <p:cSldViewPr showGuides="1">
      <p:cViewPr varScale="1">
        <p:scale>
          <a:sx n="65" d="100"/>
          <a:sy n="65" d="100"/>
        </p:scale>
        <p:origin x="942" y="66"/>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4/24/2019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4/24/2019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279331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201922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2"/>
                </a:solidFill>
                <a:effectLst/>
                <a:latin typeface="+mn-lt"/>
                <a:ea typeface="+mn-ea"/>
                <a:cs typeface="+mn-cs"/>
              </a:rPr>
              <a:t> Maneuvering Characteristics Augmentation System, not the same as autopilot.</a:t>
            </a:r>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7</a:t>
            </a:fld>
            <a:endParaRPr lang="en-US"/>
          </a:p>
        </p:txBody>
      </p:sp>
    </p:spTree>
    <p:extLst>
      <p:ext uri="{BB962C8B-B14F-4D97-AF65-F5344CB8AC3E}">
        <p14:creationId xmlns:p14="http://schemas.microsoft.com/office/powerpoint/2010/main" val="844422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8</a:t>
            </a:fld>
            <a:endParaRPr lang="en-US"/>
          </a:p>
        </p:txBody>
      </p:sp>
    </p:spTree>
    <p:extLst>
      <p:ext uri="{BB962C8B-B14F-4D97-AF65-F5344CB8AC3E}">
        <p14:creationId xmlns:p14="http://schemas.microsoft.com/office/powerpoint/2010/main" val="189166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10</a:t>
            </a:fld>
            <a:endParaRPr lang="en-US"/>
          </a:p>
        </p:txBody>
      </p:sp>
    </p:spTree>
    <p:extLst>
      <p:ext uri="{BB962C8B-B14F-4D97-AF65-F5344CB8AC3E}">
        <p14:creationId xmlns:p14="http://schemas.microsoft.com/office/powerpoint/2010/main" val="2962317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11</a:t>
            </a:fld>
            <a:endParaRPr lang="en-US"/>
          </a:p>
        </p:txBody>
      </p:sp>
    </p:spTree>
    <p:extLst>
      <p:ext uri="{BB962C8B-B14F-4D97-AF65-F5344CB8AC3E}">
        <p14:creationId xmlns:p14="http://schemas.microsoft.com/office/powerpoint/2010/main" val="3206127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Proxy Statement</a:t>
            </a:r>
          </a:p>
        </p:txBody>
      </p:sp>
      <p:sp>
        <p:nvSpPr>
          <p:cNvPr id="4" name="Slide Number Placeholder 3"/>
          <p:cNvSpPr>
            <a:spLocks noGrp="1"/>
          </p:cNvSpPr>
          <p:nvPr>
            <p:ph type="sldNum" sz="quarter" idx="5"/>
          </p:nvPr>
        </p:nvSpPr>
        <p:spPr/>
        <p:txBody>
          <a:bodyPr/>
          <a:lstStyle/>
          <a:p>
            <a:fld id="{841221E5-7225-48EB-A4EE-420E7BFCF705}" type="slidenum">
              <a:rPr lang="en-US" smtClean="0"/>
              <a:pPr/>
              <a:t>13</a:t>
            </a:fld>
            <a:endParaRPr lang="en-US"/>
          </a:p>
        </p:txBody>
      </p:sp>
    </p:spTree>
    <p:extLst>
      <p:ext uri="{BB962C8B-B14F-4D97-AF65-F5344CB8AC3E}">
        <p14:creationId xmlns:p14="http://schemas.microsoft.com/office/powerpoint/2010/main" val="6875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4/24/2019</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412"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4/24/2019</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4/24/2019</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2C6F8EA-316C-41DE-B9A4-EDCC3A85ED9A}" type="datetimeFigureOut">
              <a:rPr lang="en-US"/>
              <a:t>4/24/2019</a:t>
            </a:fld>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4/24/2019</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571"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a:t>4/24/2019</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2C6F8EA-316C-41DE-B9A4-EDCC3A85ED9A}" type="datetimeFigureOut">
              <a:rPr lang="en-US"/>
              <a:t>4/24/2019</a:t>
            </a:fld>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a:t>4/24/2019</a:t>
            </a:fld>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a:t>4/24/2019</a:t>
            </a:fld>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t>4/24/2019</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4/24/2019</a:t>
            </a:fld>
            <a:endParaRPr lang="en-US" dirty="0"/>
          </a:p>
        </p:txBody>
      </p:sp>
      <p:sp>
        <p:nvSpPr>
          <p:cNvPr id="6" name="Footer Placeholder 5"/>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7DC1BBB0-96F0-4077-A278-0F3FB5C104D3}" type="slidenum">
              <a:rPr lang="en-US" smtClean="0"/>
              <a:pPr/>
              <a:t>‹#›</a:t>
            </a:fld>
            <a:endParaRPr lang="en-US"/>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fld id="{C2C6F8EA-316C-41DE-B9A4-EDCC3A85ED9A}" type="datetimeFigureOut">
              <a:rPr lang="en-US" smtClean="0"/>
              <a:pPr/>
              <a:t>4/24/2019</a:t>
            </a:fld>
            <a:endParaRPr lang="en-US" dirty="0"/>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55A298-0F6A-4421-A0E6-5785C6CD8B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0812" y="57395"/>
            <a:ext cx="866775" cy="1195137"/>
          </a:xfrm>
          <a:prstGeom prst="rect">
            <a:avLst/>
          </a:prstGeom>
          <a:noFill/>
          <a:ln>
            <a:noFill/>
          </a:ln>
        </p:spPr>
      </p:pic>
      <p:sp>
        <p:nvSpPr>
          <p:cNvPr id="8" name="Subtitle 7">
            <a:extLst>
              <a:ext uri="{FF2B5EF4-FFF2-40B4-BE49-F238E27FC236}">
                <a16:creationId xmlns:a16="http://schemas.microsoft.com/office/drawing/2014/main" xmlns="" id="{A6E7B7DE-4B0D-4921-93FD-3D2637089C1A}"/>
              </a:ext>
            </a:extLst>
          </p:cNvPr>
          <p:cNvSpPr>
            <a:spLocks noGrp="1"/>
          </p:cNvSpPr>
          <p:nvPr>
            <p:ph type="subTitle" idx="1"/>
          </p:nvPr>
        </p:nvSpPr>
        <p:spPr/>
        <p:txBody>
          <a:bodyPr/>
          <a:lstStyle/>
          <a:p>
            <a:endParaRPr lang="en-JM"/>
          </a:p>
        </p:txBody>
      </p:sp>
      <p:sp>
        <p:nvSpPr>
          <p:cNvPr id="10" name="Title 1">
            <a:extLst>
              <a:ext uri="{FF2B5EF4-FFF2-40B4-BE49-F238E27FC236}">
                <a16:creationId xmlns:a16="http://schemas.microsoft.com/office/drawing/2014/main" xmlns="" id="{6B23AC08-8440-460D-A90F-3DE93BAF93A8}"/>
              </a:ext>
            </a:extLst>
          </p:cNvPr>
          <p:cNvSpPr txBox="1">
            <a:spLocks/>
          </p:cNvSpPr>
          <p:nvPr/>
        </p:nvSpPr>
        <p:spPr>
          <a:xfrm>
            <a:off x="3275012" y="5791200"/>
            <a:ext cx="9782801" cy="10287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kern="1200">
                <a:solidFill>
                  <a:schemeClr val="tx1">
                    <a:lumMod val="75000"/>
                  </a:schemeClr>
                </a:solidFill>
                <a:latin typeface="+mj-lt"/>
                <a:ea typeface="+mj-ea"/>
                <a:cs typeface="+mj-cs"/>
              </a:defRPr>
            </a:lvl1pPr>
          </a:lstStyle>
          <a:p>
            <a:r>
              <a:rPr lang="en-US" sz="2000" dirty="0">
                <a:solidFill>
                  <a:srgbClr val="0070C0"/>
                </a:solidFill>
                <a:latin typeface="Aharoni" panose="02010803020104030203" pitchFamily="2" charset="-79"/>
                <a:cs typeface="Aharoni" panose="02010803020104030203" pitchFamily="2" charset="-79"/>
              </a:rPr>
              <a:t/>
            </a:r>
            <a:br>
              <a:rPr lang="en-US" sz="2000" dirty="0">
                <a:solidFill>
                  <a:srgbClr val="0070C0"/>
                </a:solidFill>
                <a:latin typeface="Aharoni" panose="02010803020104030203" pitchFamily="2" charset="-79"/>
                <a:cs typeface="Aharoni" panose="02010803020104030203" pitchFamily="2" charset="-79"/>
              </a:rPr>
            </a:br>
            <a:r>
              <a:rPr lang="en-US" sz="2000" dirty="0">
                <a:solidFill>
                  <a:srgbClr val="0070C0"/>
                </a:solidFill>
                <a:latin typeface="Aharoni" panose="02010803020104030203" pitchFamily="2" charset="-79"/>
                <a:cs typeface="Aharoni" panose="02010803020104030203" pitchFamily="2" charset="-79"/>
              </a:rPr>
              <a:t/>
            </a:r>
            <a:br>
              <a:rPr lang="en-US" sz="2000" dirty="0">
                <a:solidFill>
                  <a:srgbClr val="0070C0"/>
                </a:solidFill>
                <a:latin typeface="Aharoni" panose="02010803020104030203" pitchFamily="2" charset="-79"/>
                <a:cs typeface="Aharoni" panose="02010803020104030203" pitchFamily="2" charset="-79"/>
              </a:rPr>
            </a:br>
            <a:endParaRPr lang="en-US" sz="2000" dirty="0">
              <a:solidFill>
                <a:srgbClr val="0070C0"/>
              </a:solidFill>
              <a:latin typeface="Aharoni" panose="02010803020104030203" pitchFamily="2" charset="-79"/>
              <a:cs typeface="Aharoni" panose="02010803020104030203" pitchFamily="2" charset="-79"/>
            </a:endParaRPr>
          </a:p>
          <a:p>
            <a:endParaRPr lang="en-US" sz="2000" b="1" dirty="0">
              <a:solidFill>
                <a:srgbClr val="0070C0"/>
              </a:solidFill>
              <a:latin typeface="Aharoni" panose="02010803020104030203" pitchFamily="2" charset="-79"/>
              <a:cs typeface="Aharoni" panose="02010803020104030203" pitchFamily="2" charset="-79"/>
            </a:endParaRPr>
          </a:p>
          <a:p>
            <a:endParaRPr lang="en-US" sz="2000" b="1" dirty="0">
              <a:solidFill>
                <a:srgbClr val="0070C0"/>
              </a:solidFill>
              <a:latin typeface="Aharoni" panose="02010803020104030203" pitchFamily="2" charset="-79"/>
              <a:cs typeface="Aharoni" panose="02010803020104030203" pitchFamily="2" charset="-79"/>
            </a:endParaRPr>
          </a:p>
          <a:p>
            <a:endParaRPr lang="en-US" sz="2000" b="1" dirty="0">
              <a:solidFill>
                <a:srgbClr val="0070C0"/>
              </a:solidFill>
              <a:latin typeface="Aharoni" panose="02010803020104030203" pitchFamily="2" charset="-79"/>
              <a:cs typeface="Aharoni" panose="02010803020104030203" pitchFamily="2" charset="-79"/>
            </a:endParaRPr>
          </a:p>
          <a:p>
            <a:endParaRPr lang="en-US" sz="2000" b="1" dirty="0">
              <a:solidFill>
                <a:srgbClr val="0070C0"/>
              </a:solidFill>
              <a:latin typeface="Aharoni" panose="02010803020104030203" pitchFamily="2" charset="-79"/>
              <a:cs typeface="Aharoni" panose="02010803020104030203" pitchFamily="2" charset="-79"/>
            </a:endParaRPr>
          </a:p>
          <a:p>
            <a:endParaRPr lang="en-US" sz="2000" b="1" dirty="0">
              <a:solidFill>
                <a:srgbClr val="0070C0"/>
              </a:solidFill>
              <a:latin typeface="Aharoni" panose="02010803020104030203" pitchFamily="2" charset="-79"/>
              <a:cs typeface="Aharoni" panose="02010803020104030203" pitchFamily="2" charset="-79"/>
            </a:endParaRPr>
          </a:p>
          <a:p>
            <a:endParaRPr lang="en-US" sz="2000" b="1" dirty="0">
              <a:solidFill>
                <a:srgbClr val="0070C0"/>
              </a:solidFill>
              <a:latin typeface="Aharoni" panose="02010803020104030203" pitchFamily="2" charset="-79"/>
              <a:cs typeface="Aharoni" panose="02010803020104030203" pitchFamily="2" charset="-79"/>
            </a:endParaRPr>
          </a:p>
          <a:p>
            <a:endParaRPr lang="en-US" sz="2000" b="1" dirty="0">
              <a:solidFill>
                <a:srgbClr val="0070C0"/>
              </a:solidFill>
              <a:latin typeface="Aharoni" panose="02010803020104030203" pitchFamily="2" charset="-79"/>
              <a:cs typeface="Aharoni" panose="02010803020104030203" pitchFamily="2" charset="-79"/>
            </a:endParaRPr>
          </a:p>
          <a:p>
            <a:endParaRPr lang="en-US" sz="2000" b="1" dirty="0">
              <a:solidFill>
                <a:srgbClr val="0070C0"/>
              </a:solidFill>
              <a:latin typeface="Aharoni" panose="02010803020104030203" pitchFamily="2" charset="-79"/>
              <a:cs typeface="Aharoni" panose="02010803020104030203" pitchFamily="2" charset="-79"/>
            </a:endParaRPr>
          </a:p>
          <a:p>
            <a:endParaRPr lang="en-US" sz="2000" b="1" dirty="0">
              <a:solidFill>
                <a:srgbClr val="0070C0"/>
              </a:solidFill>
              <a:latin typeface="Aharoni" panose="02010803020104030203" pitchFamily="2" charset="-79"/>
              <a:cs typeface="Aharoni" panose="02010803020104030203" pitchFamily="2" charset="-79"/>
            </a:endParaRPr>
          </a:p>
          <a:p>
            <a:endParaRPr lang="en-US" sz="2000" b="1" dirty="0">
              <a:solidFill>
                <a:srgbClr val="0070C0"/>
              </a:solidFill>
              <a:latin typeface="Aharoni" panose="02010803020104030203" pitchFamily="2" charset="-79"/>
              <a:cs typeface="Aharoni" panose="02010803020104030203" pitchFamily="2" charset="-79"/>
            </a:endParaRPr>
          </a:p>
          <a:p>
            <a:endParaRPr lang="en-US" sz="2000" b="1" dirty="0">
              <a:solidFill>
                <a:srgbClr val="0070C0"/>
              </a:solidFill>
              <a:latin typeface="Aharoni" panose="02010803020104030203" pitchFamily="2" charset="-79"/>
              <a:cs typeface="Aharoni" panose="02010803020104030203" pitchFamily="2" charset="-79"/>
            </a:endParaRPr>
          </a:p>
          <a:p>
            <a:endParaRPr lang="en-US" sz="2000" b="1" dirty="0">
              <a:solidFill>
                <a:srgbClr val="0070C0"/>
              </a:solidFill>
              <a:latin typeface="Aharoni" panose="02010803020104030203" pitchFamily="2" charset="-79"/>
              <a:cs typeface="Aharoni" panose="02010803020104030203" pitchFamily="2" charset="-79"/>
            </a:endParaRPr>
          </a:p>
          <a:p>
            <a:endParaRPr lang="en-US" sz="2000" b="1" dirty="0">
              <a:solidFill>
                <a:srgbClr val="0070C0"/>
              </a:solidFill>
              <a:latin typeface="Aharoni" panose="02010803020104030203" pitchFamily="2" charset="-79"/>
              <a:cs typeface="Aharoni" panose="02010803020104030203" pitchFamily="2" charset="-79"/>
            </a:endParaRPr>
          </a:p>
          <a:p>
            <a:endParaRPr lang="en-US" sz="2000" b="1" dirty="0">
              <a:solidFill>
                <a:srgbClr val="0070C0"/>
              </a:solidFill>
              <a:latin typeface="Aharoni" panose="02010803020104030203" pitchFamily="2" charset="-79"/>
              <a:cs typeface="Aharoni" panose="02010803020104030203" pitchFamily="2" charset="-79"/>
            </a:endParaRPr>
          </a:p>
          <a:p>
            <a:endParaRPr lang="en-US" sz="2400" b="1" dirty="0">
              <a:solidFill>
                <a:srgbClr val="0070C0"/>
              </a:solidFill>
              <a:latin typeface="Aharoni" panose="02010803020104030203" pitchFamily="2" charset="-79"/>
              <a:cs typeface="Aharoni" panose="02010803020104030203" pitchFamily="2" charset="-79"/>
            </a:endParaRPr>
          </a:p>
          <a:p>
            <a:r>
              <a:rPr lang="en-US" sz="2400" b="1" dirty="0">
                <a:solidFill>
                  <a:srgbClr val="0070C0"/>
                </a:solidFill>
                <a:latin typeface="Aharoni" panose="02010803020104030203" pitchFamily="2" charset="-79"/>
                <a:cs typeface="Aharoni" panose="02010803020104030203" pitchFamily="2" charset="-79"/>
              </a:rPr>
              <a:t>Presented by: Mathematics Department</a:t>
            </a:r>
            <a:br>
              <a:rPr lang="en-US" sz="2400" b="1" dirty="0">
                <a:solidFill>
                  <a:srgbClr val="0070C0"/>
                </a:solidFill>
                <a:latin typeface="Aharoni" panose="02010803020104030203" pitchFamily="2" charset="-79"/>
                <a:cs typeface="Aharoni" panose="02010803020104030203" pitchFamily="2" charset="-79"/>
              </a:rPr>
            </a:br>
            <a:r>
              <a:rPr lang="en-US" sz="2400" b="1" dirty="0">
                <a:solidFill>
                  <a:srgbClr val="0070C0"/>
                </a:solidFill>
                <a:latin typeface="Aharoni" panose="02010803020104030203" pitchFamily="2" charset="-79"/>
                <a:cs typeface="Aharoni" panose="02010803020104030203" pitchFamily="2" charset="-79"/>
              </a:rPr>
              <a:t>The University of the West Indies (Mona)</a:t>
            </a:r>
            <a:br>
              <a:rPr lang="en-US" sz="2400" b="1" dirty="0">
                <a:solidFill>
                  <a:srgbClr val="0070C0"/>
                </a:solidFill>
                <a:latin typeface="Aharoni" panose="02010803020104030203" pitchFamily="2" charset="-79"/>
                <a:cs typeface="Aharoni" panose="02010803020104030203" pitchFamily="2" charset="-79"/>
              </a:rPr>
            </a:br>
            <a:r>
              <a:rPr lang="en-US" sz="2400" b="1" dirty="0">
                <a:solidFill>
                  <a:srgbClr val="0070C0"/>
                </a:solidFill>
                <a:latin typeface="Aharoni" panose="02010803020104030203" pitchFamily="2" charset="-79"/>
                <a:cs typeface="Aharoni" panose="02010803020104030203" pitchFamily="2" charset="-79"/>
              </a:rPr>
              <a:t>April 25, 2019</a:t>
            </a:r>
            <a:endParaRPr lang="en-JM" sz="2000" dirty="0">
              <a:latin typeface="Aharoni" panose="02010803020104030203" pitchFamily="2" charset="-79"/>
              <a:cs typeface="Aharoni" panose="02010803020104030203" pitchFamily="2" charset="-79"/>
            </a:endParaRPr>
          </a:p>
        </p:txBody>
      </p:sp>
      <p:sp>
        <p:nvSpPr>
          <p:cNvPr id="9" name="Title 8">
            <a:extLst>
              <a:ext uri="{FF2B5EF4-FFF2-40B4-BE49-F238E27FC236}">
                <a16:creationId xmlns:a16="http://schemas.microsoft.com/office/drawing/2014/main" xmlns="" id="{6486376C-7C43-40CC-A25F-830552B024AA}"/>
              </a:ext>
            </a:extLst>
          </p:cNvPr>
          <p:cNvSpPr>
            <a:spLocks noGrp="1"/>
          </p:cNvSpPr>
          <p:nvPr>
            <p:ph type="ctrTitle"/>
          </p:nvPr>
        </p:nvSpPr>
        <p:spPr>
          <a:xfrm>
            <a:off x="3834539" y="1362325"/>
            <a:ext cx="7090956" cy="1437150"/>
          </a:xfrm>
        </p:spPr>
        <p:txBody>
          <a:bodyPr/>
          <a:lstStyle/>
          <a:p>
            <a:endParaRPr lang="en-JM"/>
          </a:p>
        </p:txBody>
      </p:sp>
      <p:pic>
        <p:nvPicPr>
          <p:cNvPr id="3076" name="Picture 4" descr="Image result for risk management images">
            <a:extLst>
              <a:ext uri="{FF2B5EF4-FFF2-40B4-BE49-F238E27FC236}">
                <a16:creationId xmlns:a16="http://schemas.microsoft.com/office/drawing/2014/main" xmlns="" id="{4C5DE43D-5FCB-4F17-B0DD-F93FCFE3C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0442" y="-32084"/>
            <a:ext cx="10438383" cy="56388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xmlns="" id="{CCB672E4-D283-4155-9BA9-A94FBDFBDD78}"/>
              </a:ext>
            </a:extLst>
          </p:cNvPr>
          <p:cNvSpPr txBox="1">
            <a:spLocks/>
          </p:cNvSpPr>
          <p:nvPr/>
        </p:nvSpPr>
        <p:spPr>
          <a:xfrm>
            <a:off x="4532952" y="2888248"/>
            <a:ext cx="7655873" cy="10287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kern="1200">
                <a:solidFill>
                  <a:schemeClr val="tx1">
                    <a:lumMod val="75000"/>
                  </a:schemeClr>
                </a:solidFill>
                <a:latin typeface="+mj-lt"/>
                <a:ea typeface="+mj-ea"/>
                <a:cs typeface="+mj-cs"/>
              </a:defRPr>
            </a:lvl1pPr>
          </a:lstStyle>
          <a:p>
            <a:pPr algn="ctr"/>
            <a:r>
              <a:rPr lang="en-US" b="1" dirty="0">
                <a:solidFill>
                  <a:schemeClr val="bg1"/>
                </a:solidFill>
                <a:latin typeface="Aharoni" panose="02010803020104030203" pitchFamily="2" charset="-79"/>
                <a:cs typeface="Aharoni" panose="02010803020104030203" pitchFamily="2" charset="-79"/>
              </a:rPr>
              <a:t>RISK IS OPPORTUNITY</a:t>
            </a:r>
            <a:r>
              <a:rPr lang="en-US" b="1" dirty="0">
                <a:solidFill>
                  <a:srgbClr val="0070C0"/>
                </a:solidFill>
                <a:latin typeface="Aharoni" panose="02010803020104030203" pitchFamily="2" charset="-79"/>
                <a:cs typeface="Aharoni" panose="02010803020104030203" pitchFamily="2" charset="-79"/>
              </a:rPr>
              <a:t/>
            </a:r>
            <a:br>
              <a:rPr lang="en-US" b="1" dirty="0">
                <a:solidFill>
                  <a:srgbClr val="0070C0"/>
                </a:solidFill>
                <a:latin typeface="Aharoni" panose="02010803020104030203" pitchFamily="2" charset="-79"/>
                <a:cs typeface="Aharoni" panose="02010803020104030203" pitchFamily="2" charset="-79"/>
              </a:rPr>
            </a:br>
            <a:endParaRPr lang="en-JM"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6" y="177800"/>
            <a:ext cx="9782801" cy="1239837"/>
          </a:xfrm>
        </p:spPr>
        <p:txBody>
          <a:bodyPr/>
          <a:lstStyle/>
          <a:p>
            <a:r>
              <a:rPr lang="en-US" b="1" dirty="0"/>
              <a:t>“Digital Transformation”</a:t>
            </a:r>
            <a:endParaRPr lang="en-US" dirty="0"/>
          </a:p>
        </p:txBody>
      </p:sp>
      <p:sp>
        <p:nvSpPr>
          <p:cNvPr id="14" name="Content Placeholder 13"/>
          <p:cNvSpPr>
            <a:spLocks noGrp="1"/>
          </p:cNvSpPr>
          <p:nvPr>
            <p:ph idx="1"/>
          </p:nvPr>
        </p:nvSpPr>
        <p:spPr>
          <a:xfrm>
            <a:off x="1593436" y="1600200"/>
            <a:ext cx="9782801" cy="4343400"/>
          </a:xfrm>
        </p:spPr>
        <p:txBody>
          <a:bodyPr>
            <a:normAutofit/>
          </a:bodyPr>
          <a:lstStyle/>
          <a:p>
            <a:pPr marL="0" indent="0">
              <a:buNone/>
            </a:pPr>
            <a:endParaRPr lang="en-US" sz="400" dirty="0"/>
          </a:p>
          <a:p>
            <a:pPr>
              <a:lnSpc>
                <a:spcPct val="100000"/>
              </a:lnSpc>
              <a:tabLst>
                <a:tab pos="1316038" algn="l"/>
              </a:tabLst>
            </a:pPr>
            <a:r>
              <a:rPr lang="en-US" b="1" dirty="0"/>
              <a:t>Metric: Value </a:t>
            </a:r>
          </a:p>
          <a:p>
            <a:pPr marL="292608" lvl="1" indent="0">
              <a:buNone/>
              <a:tabLst>
                <a:tab pos="1374775" algn="l"/>
              </a:tabLst>
            </a:pPr>
            <a:r>
              <a:rPr lang="en-US" dirty="0"/>
              <a:t>“Value is the biggest driver for transformation at Boeing, whether cultural or digital. Value is measured in either net new revenue or reduction in cost, or avoidance of cost.”</a:t>
            </a:r>
          </a:p>
          <a:p>
            <a:pPr>
              <a:lnSpc>
                <a:spcPct val="100000"/>
              </a:lnSpc>
              <a:tabLst>
                <a:tab pos="1316038" algn="l"/>
              </a:tabLst>
            </a:pPr>
            <a:r>
              <a:rPr lang="en-US" b="1" dirty="0"/>
              <a:t>Metric: Productivity</a:t>
            </a:r>
          </a:p>
          <a:p>
            <a:pPr marL="292608" lvl="1" indent="0">
              <a:buNone/>
              <a:tabLst>
                <a:tab pos="1374775" algn="l"/>
              </a:tabLst>
            </a:pPr>
            <a:r>
              <a:rPr lang="en-US" dirty="0"/>
              <a:t>“Boeing has seen somewhere between 100% and 300% more productivity from the software development teams</a:t>
            </a:r>
            <a:r>
              <a:rPr lang="en-US" sz="2800" dirty="0"/>
              <a:t>”</a:t>
            </a:r>
          </a:p>
          <a:p>
            <a:pPr>
              <a:lnSpc>
                <a:spcPct val="100000"/>
              </a:lnSpc>
              <a:tabLst>
                <a:tab pos="1316038" algn="l"/>
              </a:tabLst>
            </a:pPr>
            <a:r>
              <a:rPr lang="en-US" b="1" dirty="0"/>
              <a:t>Metric: Time on Tasks</a:t>
            </a:r>
          </a:p>
          <a:p>
            <a:pPr marL="292608" lvl="1" indent="0">
              <a:buNone/>
              <a:tabLst>
                <a:tab pos="1374775" algn="l"/>
              </a:tabLst>
            </a:pPr>
            <a:r>
              <a:rPr lang="en-US" dirty="0"/>
              <a:t>“how long did it take to get a minimum viable product out?” </a:t>
            </a:r>
          </a:p>
        </p:txBody>
      </p:sp>
      <p:pic>
        <p:nvPicPr>
          <p:cNvPr id="5" name="Content Placeholder 4">
            <a:extLst>
              <a:ext uri="{FF2B5EF4-FFF2-40B4-BE49-F238E27FC236}">
                <a16:creationId xmlns:a16="http://schemas.microsoft.com/office/drawing/2014/main" xmlns="" id="{D97EE8D6-A06D-42BF-82AB-E745C0F1F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12" y="755301"/>
            <a:ext cx="3379200" cy="838200"/>
          </a:xfrm>
          <a:prstGeom prst="rect">
            <a:avLst/>
          </a:prstGeom>
        </p:spPr>
      </p:pic>
      <p:sp>
        <p:nvSpPr>
          <p:cNvPr id="2" name="TextBox 1">
            <a:extLst>
              <a:ext uri="{FF2B5EF4-FFF2-40B4-BE49-F238E27FC236}">
                <a16:creationId xmlns:a16="http://schemas.microsoft.com/office/drawing/2014/main" xmlns="" id="{C4FB9CE6-F018-4C60-A70B-0292DD666923}"/>
              </a:ext>
            </a:extLst>
          </p:cNvPr>
          <p:cNvSpPr txBox="1"/>
          <p:nvPr/>
        </p:nvSpPr>
        <p:spPr>
          <a:xfrm flipH="1">
            <a:off x="1593435" y="6272768"/>
            <a:ext cx="9987376" cy="369332"/>
          </a:xfrm>
          <a:prstGeom prst="rect">
            <a:avLst/>
          </a:prstGeom>
          <a:noFill/>
        </p:spPr>
        <p:txBody>
          <a:bodyPr wrap="square" rtlCol="0">
            <a:spAutoFit/>
          </a:bodyPr>
          <a:lstStyle/>
          <a:p>
            <a:pPr algn="r"/>
            <a:r>
              <a:rPr lang="en-US" dirty="0">
                <a:solidFill>
                  <a:schemeClr val="accent1">
                    <a:lumMod val="75000"/>
                  </a:schemeClr>
                </a:solidFill>
              </a:rPr>
              <a:t>Ismail, Nick, "Boeing's digital transformation... it's cultural", 2019</a:t>
            </a:r>
          </a:p>
        </p:txBody>
      </p:sp>
    </p:spTree>
    <p:extLst>
      <p:ext uri="{BB962C8B-B14F-4D97-AF65-F5344CB8AC3E}">
        <p14:creationId xmlns:p14="http://schemas.microsoft.com/office/powerpoint/2010/main" val="74795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A095D67-A9AC-4C68-A454-30594CCE01DE}"/>
              </a:ext>
            </a:extLst>
          </p:cNvPr>
          <p:cNvPicPr>
            <a:picLocks noChangeAspect="1"/>
          </p:cNvPicPr>
          <p:nvPr/>
        </p:nvPicPr>
        <p:blipFill>
          <a:blip r:embed="rId3"/>
          <a:stretch>
            <a:fillRect/>
          </a:stretch>
        </p:blipFill>
        <p:spPr>
          <a:xfrm>
            <a:off x="2284412" y="370473"/>
            <a:ext cx="5029200" cy="6258927"/>
          </a:xfrm>
          <a:prstGeom prst="rect">
            <a:avLst/>
          </a:prstGeom>
        </p:spPr>
      </p:pic>
      <p:sp>
        <p:nvSpPr>
          <p:cNvPr id="3" name="Content Placeholder 13">
            <a:extLst>
              <a:ext uri="{FF2B5EF4-FFF2-40B4-BE49-F238E27FC236}">
                <a16:creationId xmlns:a16="http://schemas.microsoft.com/office/drawing/2014/main" xmlns="" id="{B208174E-9205-4066-A18D-25E5412EEB6F}"/>
              </a:ext>
            </a:extLst>
          </p:cNvPr>
          <p:cNvSpPr>
            <a:spLocks noGrp="1"/>
          </p:cNvSpPr>
          <p:nvPr>
            <p:ph idx="1"/>
          </p:nvPr>
        </p:nvSpPr>
        <p:spPr>
          <a:xfrm>
            <a:off x="7618412" y="1524000"/>
            <a:ext cx="3886200" cy="4572000"/>
          </a:xfrm>
        </p:spPr>
        <p:txBody>
          <a:bodyPr>
            <a:normAutofit/>
          </a:bodyPr>
          <a:lstStyle/>
          <a:p>
            <a:pPr marL="0" indent="0">
              <a:buNone/>
            </a:pPr>
            <a:endParaRPr lang="en-US" sz="1800" dirty="0"/>
          </a:p>
          <a:p>
            <a:pPr marL="0" indent="0">
              <a:lnSpc>
                <a:spcPct val="100000"/>
              </a:lnSpc>
              <a:buNone/>
              <a:tabLst>
                <a:tab pos="1374775" algn="l"/>
              </a:tabLst>
            </a:pPr>
            <a:endParaRPr lang="en-US" dirty="0"/>
          </a:p>
          <a:p>
            <a:pPr marL="0" indent="0">
              <a:lnSpc>
                <a:spcPct val="100000"/>
              </a:lnSpc>
              <a:buNone/>
              <a:tabLst>
                <a:tab pos="1374775" algn="l"/>
              </a:tabLst>
            </a:pPr>
            <a:r>
              <a:rPr lang="en-US" dirty="0"/>
              <a:t>Excerpt from Boeing’s 2019 Proxy Statement:</a:t>
            </a:r>
          </a:p>
          <a:p>
            <a:pPr marL="0" indent="0">
              <a:lnSpc>
                <a:spcPct val="100000"/>
              </a:lnSpc>
              <a:buNone/>
              <a:tabLst>
                <a:tab pos="1374775" algn="l"/>
              </a:tabLst>
            </a:pPr>
            <a:r>
              <a:rPr lang="en-US" dirty="0"/>
              <a:t>Risk Oversight</a:t>
            </a:r>
          </a:p>
          <a:p>
            <a:pPr marL="0" indent="0">
              <a:lnSpc>
                <a:spcPct val="100000"/>
              </a:lnSpc>
              <a:buNone/>
              <a:tabLst>
                <a:tab pos="1374775" algn="l"/>
              </a:tabLst>
            </a:pPr>
            <a:endParaRPr lang="en-US" dirty="0"/>
          </a:p>
        </p:txBody>
      </p:sp>
    </p:spTree>
    <p:extLst>
      <p:ext uri="{BB962C8B-B14F-4D97-AF65-F5344CB8AC3E}">
        <p14:creationId xmlns:p14="http://schemas.microsoft.com/office/powerpoint/2010/main" val="191085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6" y="177800"/>
            <a:ext cx="9782801" cy="1239837"/>
          </a:xfrm>
        </p:spPr>
        <p:txBody>
          <a:bodyPr/>
          <a:lstStyle/>
          <a:p>
            <a:r>
              <a:rPr lang="en-US" b="1" dirty="0"/>
              <a:t>Risk Oversight</a:t>
            </a:r>
            <a:endParaRPr lang="en-US" dirty="0"/>
          </a:p>
        </p:txBody>
      </p:sp>
      <p:sp>
        <p:nvSpPr>
          <p:cNvPr id="14" name="Content Placeholder 13"/>
          <p:cNvSpPr>
            <a:spLocks noGrp="1"/>
          </p:cNvSpPr>
          <p:nvPr>
            <p:ph idx="1"/>
          </p:nvPr>
        </p:nvSpPr>
        <p:spPr>
          <a:xfrm>
            <a:off x="1593436" y="1600200"/>
            <a:ext cx="9911176" cy="4572000"/>
          </a:xfrm>
        </p:spPr>
        <p:txBody>
          <a:bodyPr>
            <a:normAutofit/>
          </a:bodyPr>
          <a:lstStyle/>
          <a:p>
            <a:pPr marL="0" indent="0">
              <a:buNone/>
            </a:pPr>
            <a:endParaRPr lang="en-US" sz="1800" dirty="0"/>
          </a:p>
          <a:p>
            <a:pPr>
              <a:lnSpc>
                <a:spcPct val="100000"/>
              </a:lnSpc>
              <a:tabLst>
                <a:tab pos="1316038" algn="l"/>
              </a:tabLst>
            </a:pPr>
            <a:r>
              <a:rPr lang="en-US" b="1" dirty="0">
                <a:solidFill>
                  <a:srgbClr val="3277BD"/>
                </a:solidFill>
              </a:rPr>
              <a:t>Audit Committee Risk Oversight</a:t>
            </a:r>
          </a:p>
          <a:p>
            <a:pPr marL="365760" lvl="1" indent="0">
              <a:lnSpc>
                <a:spcPct val="100000"/>
              </a:lnSpc>
              <a:buNone/>
              <a:tabLst>
                <a:tab pos="1316038" algn="l"/>
              </a:tabLst>
            </a:pPr>
            <a:r>
              <a:rPr lang="en-US" dirty="0"/>
              <a:t>“Perform central oversight role with respect to financial statement, disclosure, and compliance risks.”</a:t>
            </a:r>
          </a:p>
          <a:p>
            <a:pPr>
              <a:lnSpc>
                <a:spcPct val="100000"/>
              </a:lnSpc>
              <a:spcBef>
                <a:spcPts val="1800"/>
              </a:spcBef>
              <a:tabLst>
                <a:tab pos="1316038" algn="l"/>
              </a:tabLst>
            </a:pPr>
            <a:r>
              <a:rPr lang="en-US" b="1" dirty="0">
                <a:solidFill>
                  <a:srgbClr val="3277BD"/>
                </a:solidFill>
              </a:rPr>
              <a:t>GON Committee Risk Oversight</a:t>
            </a:r>
          </a:p>
          <a:p>
            <a:pPr marL="365760" lvl="1" indent="0">
              <a:lnSpc>
                <a:spcPct val="100000"/>
              </a:lnSpc>
              <a:buNone/>
              <a:tabLst>
                <a:tab pos="1316038" algn="l"/>
              </a:tabLst>
            </a:pPr>
            <a:r>
              <a:rPr lang="en-US" dirty="0"/>
              <a:t>Governance, Organization and Nominating Committee – focused on hiring and compliance for the Board and Senior Management.</a:t>
            </a:r>
            <a:endParaRPr lang="en-US" b="1" dirty="0"/>
          </a:p>
          <a:p>
            <a:pPr>
              <a:lnSpc>
                <a:spcPct val="100000"/>
              </a:lnSpc>
              <a:spcBef>
                <a:spcPts val="1800"/>
              </a:spcBef>
              <a:tabLst>
                <a:tab pos="1316038" algn="l"/>
              </a:tabLst>
            </a:pPr>
            <a:r>
              <a:rPr lang="en-US" b="1" dirty="0">
                <a:solidFill>
                  <a:srgbClr val="3277BD"/>
                </a:solidFill>
              </a:rPr>
              <a:t>Finance Committee Risk Oversight</a:t>
            </a:r>
          </a:p>
          <a:p>
            <a:pPr>
              <a:lnSpc>
                <a:spcPct val="100000"/>
              </a:lnSpc>
              <a:spcBef>
                <a:spcPts val="1800"/>
              </a:spcBef>
              <a:tabLst>
                <a:tab pos="1316038" algn="l"/>
              </a:tabLst>
            </a:pPr>
            <a:r>
              <a:rPr lang="en-US" b="1" dirty="0">
                <a:solidFill>
                  <a:srgbClr val="3277BD"/>
                </a:solidFill>
              </a:rPr>
              <a:t>Compensation Committee Risk Oversight</a:t>
            </a:r>
          </a:p>
          <a:p>
            <a:pPr>
              <a:lnSpc>
                <a:spcPct val="100000"/>
              </a:lnSpc>
              <a:tabLst>
                <a:tab pos="1316038" algn="l"/>
              </a:tabLst>
            </a:pPr>
            <a:endParaRPr lang="en-US" b="1" dirty="0"/>
          </a:p>
          <a:p>
            <a:pPr marL="0" indent="0">
              <a:lnSpc>
                <a:spcPct val="100000"/>
              </a:lnSpc>
              <a:buNone/>
              <a:tabLst>
                <a:tab pos="1374775" algn="l"/>
              </a:tabLst>
            </a:pPr>
            <a:endParaRPr lang="en-US" dirty="0"/>
          </a:p>
        </p:txBody>
      </p:sp>
      <p:pic>
        <p:nvPicPr>
          <p:cNvPr id="5" name="Content Placeholder 4">
            <a:extLst>
              <a:ext uri="{FF2B5EF4-FFF2-40B4-BE49-F238E27FC236}">
                <a16:creationId xmlns:a16="http://schemas.microsoft.com/office/drawing/2014/main" xmlns="" id="{D97EE8D6-A06D-42BF-82AB-E745C0F1F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412" y="755301"/>
            <a:ext cx="3379200" cy="838200"/>
          </a:xfrm>
          <a:prstGeom prst="rect">
            <a:avLst/>
          </a:prstGeom>
        </p:spPr>
      </p:pic>
    </p:spTree>
    <p:extLst>
      <p:ext uri="{BB962C8B-B14F-4D97-AF65-F5344CB8AC3E}">
        <p14:creationId xmlns:p14="http://schemas.microsoft.com/office/powerpoint/2010/main" val="8724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0AE9F62-23E0-4049-92F6-1C8C6BAE17E5}"/>
              </a:ext>
            </a:extLst>
          </p:cNvPr>
          <p:cNvPicPr>
            <a:picLocks noChangeAspect="1"/>
          </p:cNvPicPr>
          <p:nvPr/>
        </p:nvPicPr>
        <p:blipFill>
          <a:blip r:embed="rId3"/>
          <a:stretch>
            <a:fillRect/>
          </a:stretch>
        </p:blipFill>
        <p:spPr>
          <a:xfrm>
            <a:off x="2153203" y="533400"/>
            <a:ext cx="8818009" cy="6096000"/>
          </a:xfrm>
          <a:prstGeom prst="rect">
            <a:avLst/>
          </a:prstGeom>
        </p:spPr>
      </p:pic>
    </p:spTree>
    <p:extLst>
      <p:ext uri="{BB962C8B-B14F-4D97-AF65-F5344CB8AC3E}">
        <p14:creationId xmlns:p14="http://schemas.microsoft.com/office/powerpoint/2010/main" val="163666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6" y="177800"/>
            <a:ext cx="9782801" cy="1239837"/>
          </a:xfrm>
        </p:spPr>
        <p:txBody>
          <a:bodyPr/>
          <a:lstStyle/>
          <a:p>
            <a:r>
              <a:rPr lang="en-US" b="1" dirty="0"/>
              <a:t>Boeing’s Risk Culture</a:t>
            </a:r>
          </a:p>
        </p:txBody>
      </p:sp>
      <p:sp>
        <p:nvSpPr>
          <p:cNvPr id="14" name="Content Placeholder 13"/>
          <p:cNvSpPr>
            <a:spLocks noGrp="1"/>
          </p:cNvSpPr>
          <p:nvPr>
            <p:ph idx="1"/>
          </p:nvPr>
        </p:nvSpPr>
        <p:spPr>
          <a:xfrm>
            <a:off x="1593437" y="1600200"/>
            <a:ext cx="9773064" cy="4876800"/>
          </a:xfrm>
        </p:spPr>
        <p:txBody>
          <a:bodyPr>
            <a:normAutofit/>
          </a:bodyPr>
          <a:lstStyle/>
          <a:p>
            <a:pPr marL="0" indent="0">
              <a:buNone/>
            </a:pPr>
            <a:endParaRPr lang="en-US" sz="900" dirty="0"/>
          </a:p>
          <a:p>
            <a:pPr marL="0" indent="0">
              <a:lnSpc>
                <a:spcPct val="100000"/>
              </a:lnSpc>
              <a:spcAft>
                <a:spcPts val="600"/>
              </a:spcAft>
              <a:buNone/>
              <a:tabLst>
                <a:tab pos="1374775" algn="l"/>
              </a:tabLst>
            </a:pPr>
            <a:r>
              <a:rPr lang="en-US" dirty="0"/>
              <a:t>Boeing doesn’t seem to have a robust ERM framework.</a:t>
            </a:r>
          </a:p>
          <a:p>
            <a:pPr marL="0" indent="0">
              <a:lnSpc>
                <a:spcPct val="100000"/>
              </a:lnSpc>
              <a:spcAft>
                <a:spcPts val="600"/>
              </a:spcAft>
              <a:buNone/>
              <a:tabLst>
                <a:tab pos="1374775" algn="l"/>
              </a:tabLst>
            </a:pPr>
            <a:r>
              <a:rPr lang="en-US" dirty="0"/>
              <a:t>The main focus of their risk management seems to be compliance, suggesting that their primary objective is to satisfy external parties.</a:t>
            </a:r>
          </a:p>
          <a:p>
            <a:pPr marL="0" indent="0">
              <a:lnSpc>
                <a:spcPct val="100000"/>
              </a:lnSpc>
              <a:spcAft>
                <a:spcPts val="600"/>
              </a:spcAft>
              <a:buNone/>
              <a:tabLst>
                <a:tab pos="1374775" algn="l"/>
              </a:tabLst>
            </a:pPr>
            <a:r>
              <a:rPr lang="en-US" dirty="0"/>
              <a:t>Their culture doesn’t appear to acknowledge that the </a:t>
            </a:r>
            <a:br>
              <a:rPr lang="en-US" dirty="0"/>
            </a:br>
            <a:r>
              <a:rPr lang="en-US" dirty="0"/>
              <a:t>goals of risk management are internal, not external. </a:t>
            </a:r>
          </a:p>
          <a:p>
            <a:pPr marL="0" indent="0">
              <a:lnSpc>
                <a:spcPct val="100000"/>
              </a:lnSpc>
              <a:spcAft>
                <a:spcPts val="600"/>
              </a:spcAft>
              <a:buNone/>
              <a:tabLst>
                <a:tab pos="1374775" algn="l"/>
              </a:tabLst>
            </a:pPr>
            <a:r>
              <a:rPr lang="en-US" b="1" dirty="0"/>
              <a:t>Compliance must be the </a:t>
            </a:r>
            <a:r>
              <a:rPr lang="en-US" b="1" i="1" dirty="0"/>
              <a:t>result</a:t>
            </a:r>
            <a:r>
              <a:rPr lang="en-US" b="1" dirty="0"/>
              <a:t> of risk management, not the objective. </a:t>
            </a:r>
          </a:p>
        </p:txBody>
      </p:sp>
    </p:spTree>
    <p:extLst>
      <p:ext uri="{BB962C8B-B14F-4D97-AF65-F5344CB8AC3E}">
        <p14:creationId xmlns:p14="http://schemas.microsoft.com/office/powerpoint/2010/main" val="337143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6" y="177800"/>
            <a:ext cx="9782801" cy="1239837"/>
          </a:xfrm>
        </p:spPr>
        <p:txBody>
          <a:bodyPr/>
          <a:lstStyle/>
          <a:p>
            <a:r>
              <a:rPr lang="en-US" b="1" dirty="0"/>
              <a:t>Boeing’s Risk Culture</a:t>
            </a:r>
          </a:p>
        </p:txBody>
      </p:sp>
      <p:sp>
        <p:nvSpPr>
          <p:cNvPr id="14" name="Content Placeholder 13"/>
          <p:cNvSpPr>
            <a:spLocks noGrp="1"/>
          </p:cNvSpPr>
          <p:nvPr>
            <p:ph idx="1"/>
          </p:nvPr>
        </p:nvSpPr>
        <p:spPr>
          <a:xfrm>
            <a:off x="1593437" y="1600200"/>
            <a:ext cx="9773064" cy="4572000"/>
          </a:xfrm>
        </p:spPr>
        <p:txBody>
          <a:bodyPr>
            <a:normAutofit/>
          </a:bodyPr>
          <a:lstStyle/>
          <a:p>
            <a:pPr marL="0" indent="0">
              <a:buNone/>
            </a:pPr>
            <a:endParaRPr lang="en-US" sz="1100" dirty="0"/>
          </a:p>
          <a:p>
            <a:pPr marL="0" indent="0">
              <a:lnSpc>
                <a:spcPct val="100000"/>
              </a:lnSpc>
              <a:buNone/>
              <a:tabLst>
                <a:tab pos="1374775" algn="l"/>
              </a:tabLst>
            </a:pPr>
            <a:r>
              <a:rPr lang="en-US" dirty="0"/>
              <a:t>Boeing’s risk management ignores the importance of what it means if they, an aircraft manufacturer, get it wrong.</a:t>
            </a:r>
          </a:p>
          <a:p>
            <a:pPr marL="0" indent="0">
              <a:lnSpc>
                <a:spcPct val="100000"/>
              </a:lnSpc>
              <a:buNone/>
              <a:tabLst>
                <a:tab pos="1374775" algn="l"/>
              </a:tabLst>
            </a:pPr>
            <a:r>
              <a:rPr lang="en-US" dirty="0"/>
              <a:t>When mistakes will have fatal consequences it is </a:t>
            </a:r>
            <a:r>
              <a:rPr lang="en-US" b="1" dirty="0"/>
              <a:t>fundamental</a:t>
            </a:r>
            <a:r>
              <a:rPr lang="en-US" dirty="0"/>
              <a:t> that all employees are empowered to escalate risk findings, and that they’re all addressed.</a:t>
            </a:r>
          </a:p>
          <a:p>
            <a:pPr marL="0" indent="0">
              <a:lnSpc>
                <a:spcPct val="100000"/>
              </a:lnSpc>
              <a:buNone/>
              <a:tabLst>
                <a:tab pos="1374775" algn="l"/>
              </a:tabLst>
            </a:pPr>
            <a:r>
              <a:rPr lang="en-US" dirty="0"/>
              <a:t>There are numerous reports surfacing now of Boeing whistleblowers, even in quality control, who were silenced or ignored.</a:t>
            </a:r>
          </a:p>
        </p:txBody>
      </p:sp>
    </p:spTree>
    <p:extLst>
      <p:ext uri="{BB962C8B-B14F-4D97-AF65-F5344CB8AC3E}">
        <p14:creationId xmlns:p14="http://schemas.microsoft.com/office/powerpoint/2010/main" val="211387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6" y="177800"/>
            <a:ext cx="9782801" cy="1239837"/>
          </a:xfrm>
        </p:spPr>
        <p:txBody>
          <a:bodyPr/>
          <a:lstStyle/>
          <a:p>
            <a:r>
              <a:rPr lang="en-US" b="1" dirty="0"/>
              <a:t>Risk Culture – an opportunity</a:t>
            </a:r>
          </a:p>
        </p:txBody>
      </p:sp>
      <p:sp>
        <p:nvSpPr>
          <p:cNvPr id="14" name="Content Placeholder 13"/>
          <p:cNvSpPr>
            <a:spLocks noGrp="1"/>
          </p:cNvSpPr>
          <p:nvPr>
            <p:ph idx="1"/>
          </p:nvPr>
        </p:nvSpPr>
        <p:spPr>
          <a:xfrm>
            <a:off x="1593437" y="1600200"/>
            <a:ext cx="9773064" cy="4876800"/>
          </a:xfrm>
        </p:spPr>
        <p:txBody>
          <a:bodyPr>
            <a:normAutofit/>
          </a:bodyPr>
          <a:lstStyle/>
          <a:p>
            <a:pPr marL="0" indent="0">
              <a:buNone/>
            </a:pPr>
            <a:endParaRPr lang="en-US" sz="1100" dirty="0"/>
          </a:p>
          <a:p>
            <a:pPr marL="0" indent="0">
              <a:lnSpc>
                <a:spcPct val="100000"/>
              </a:lnSpc>
              <a:buNone/>
              <a:tabLst>
                <a:tab pos="1374775" algn="l"/>
              </a:tabLst>
            </a:pPr>
            <a:r>
              <a:rPr lang="en-US" dirty="0"/>
              <a:t>Poor risk culture can destroy a thorough and well-structured risk management plan. It’s challenging to incentivize employees to provide support for ERM.</a:t>
            </a:r>
          </a:p>
          <a:p>
            <a:pPr marL="0" indent="0">
              <a:lnSpc>
                <a:spcPct val="100000"/>
              </a:lnSpc>
              <a:buNone/>
              <a:tabLst>
                <a:tab pos="1374775" algn="l"/>
              </a:tabLst>
            </a:pPr>
            <a:r>
              <a:rPr lang="en-US" dirty="0"/>
              <a:t>Conversely, a strong risk culture will be effective even in the absence of a detailed ERM framework. This is what Boeing had – a strong culture, built through experience.</a:t>
            </a:r>
          </a:p>
          <a:p>
            <a:pPr marL="0" indent="0">
              <a:lnSpc>
                <a:spcPct val="100000"/>
              </a:lnSpc>
              <a:buNone/>
              <a:tabLst>
                <a:tab pos="1374775" algn="l"/>
              </a:tabLst>
            </a:pPr>
            <a:r>
              <a:rPr lang="en-US" dirty="0"/>
              <a:t>Risk culture can also present opportunities for risk-aware companies…</a:t>
            </a:r>
          </a:p>
        </p:txBody>
      </p:sp>
    </p:spTree>
    <p:extLst>
      <p:ext uri="{BB962C8B-B14F-4D97-AF65-F5344CB8AC3E}">
        <p14:creationId xmlns:p14="http://schemas.microsoft.com/office/powerpoint/2010/main" val="231746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6" y="177800"/>
            <a:ext cx="9782801" cy="1239837"/>
          </a:xfrm>
        </p:spPr>
        <p:txBody>
          <a:bodyPr/>
          <a:lstStyle/>
          <a:p>
            <a:r>
              <a:rPr lang="en-US" b="1" dirty="0">
                <a:solidFill>
                  <a:schemeClr val="accent1">
                    <a:lumMod val="75000"/>
                  </a:schemeClr>
                </a:solidFill>
              </a:rPr>
              <a:t>Risk Culture – what to look for in hiring</a:t>
            </a:r>
          </a:p>
        </p:txBody>
      </p:sp>
      <p:sp>
        <p:nvSpPr>
          <p:cNvPr id="14" name="Content Placeholder 13"/>
          <p:cNvSpPr>
            <a:spLocks noGrp="1"/>
          </p:cNvSpPr>
          <p:nvPr>
            <p:ph idx="1"/>
          </p:nvPr>
        </p:nvSpPr>
        <p:spPr>
          <a:xfrm>
            <a:off x="1593437" y="1600200"/>
            <a:ext cx="9773064" cy="4800600"/>
          </a:xfrm>
        </p:spPr>
        <p:txBody>
          <a:bodyPr>
            <a:noAutofit/>
          </a:bodyPr>
          <a:lstStyle/>
          <a:p>
            <a:pPr marL="0" indent="0">
              <a:spcAft>
                <a:spcPts val="1000"/>
              </a:spcAft>
              <a:buNone/>
              <a:tabLst>
                <a:tab pos="1374775" algn="l"/>
              </a:tabLst>
            </a:pPr>
            <a:r>
              <a:rPr lang="en-US" sz="2600" dirty="0"/>
              <a:t>In a risky industry, you should hire risk managers who are:</a:t>
            </a:r>
          </a:p>
          <a:p>
            <a:pPr>
              <a:lnSpc>
                <a:spcPct val="100000"/>
              </a:lnSpc>
              <a:spcAft>
                <a:spcPts val="1000"/>
              </a:spcAft>
              <a:tabLst>
                <a:tab pos="1882775" algn="l"/>
              </a:tabLst>
            </a:pPr>
            <a:r>
              <a:rPr lang="en-US" sz="2600" b="1" dirty="0"/>
              <a:t>Honest.</a:t>
            </a:r>
            <a:r>
              <a:rPr lang="en-US" sz="2600" b="1" dirty="0">
                <a:solidFill>
                  <a:schemeClr val="tx2"/>
                </a:solidFill>
              </a:rPr>
              <a:t>	</a:t>
            </a:r>
            <a:r>
              <a:rPr lang="en-US" sz="2600" dirty="0">
                <a:solidFill>
                  <a:schemeClr val="accent4">
                    <a:lumMod val="75000"/>
                  </a:schemeClr>
                </a:solidFill>
              </a:rPr>
              <a:t>There’s no room for dishonesty within </a:t>
            </a:r>
            <a:br>
              <a:rPr lang="en-US" sz="2600" dirty="0">
                <a:solidFill>
                  <a:schemeClr val="accent4">
                    <a:lumMod val="75000"/>
                  </a:schemeClr>
                </a:solidFill>
              </a:rPr>
            </a:br>
            <a:r>
              <a:rPr lang="en-US" sz="2600" dirty="0">
                <a:solidFill>
                  <a:schemeClr val="accent4">
                    <a:lumMod val="75000"/>
                  </a:schemeClr>
                </a:solidFill>
              </a:rPr>
              <a:t>	a sound risk management framework.</a:t>
            </a:r>
          </a:p>
          <a:p>
            <a:pPr>
              <a:lnSpc>
                <a:spcPct val="100000"/>
              </a:lnSpc>
              <a:spcAft>
                <a:spcPts val="1000"/>
              </a:spcAft>
              <a:tabLst>
                <a:tab pos="1316038" algn="l"/>
                <a:tab pos="2513013" algn="l"/>
              </a:tabLst>
            </a:pPr>
            <a:r>
              <a:rPr lang="en-US" sz="2600" b="1" dirty="0"/>
              <a:t>Competent. 	</a:t>
            </a:r>
            <a:r>
              <a:rPr lang="en-US" sz="2600" dirty="0">
                <a:solidFill>
                  <a:schemeClr val="accent4">
                    <a:lumMod val="75000"/>
                  </a:schemeClr>
                </a:solidFill>
              </a:rPr>
              <a:t>Employees who hide their incompetence </a:t>
            </a:r>
            <a:br>
              <a:rPr lang="en-US" sz="2600" dirty="0">
                <a:solidFill>
                  <a:schemeClr val="accent4">
                    <a:lumMod val="75000"/>
                  </a:schemeClr>
                </a:solidFill>
              </a:rPr>
            </a:br>
            <a:r>
              <a:rPr lang="en-US" sz="2600" dirty="0">
                <a:solidFill>
                  <a:schemeClr val="accent4">
                    <a:lumMod val="75000"/>
                  </a:schemeClr>
                </a:solidFill>
              </a:rPr>
              <a:t>		are a huge risk to any organization.</a:t>
            </a:r>
          </a:p>
          <a:p>
            <a:pPr>
              <a:lnSpc>
                <a:spcPct val="100000"/>
              </a:lnSpc>
              <a:spcAft>
                <a:spcPts val="1100"/>
              </a:spcAft>
              <a:tabLst>
                <a:tab pos="1316038" algn="l"/>
                <a:tab pos="3657600" algn="l"/>
              </a:tabLst>
            </a:pPr>
            <a:r>
              <a:rPr lang="en-US" sz="2600" b="1" dirty="0"/>
              <a:t>Willing to speak out. 	</a:t>
            </a:r>
            <a:r>
              <a:rPr lang="en-US" sz="2600" dirty="0">
                <a:solidFill>
                  <a:schemeClr val="accent4">
                    <a:lumMod val="75000"/>
                  </a:schemeClr>
                </a:solidFill>
              </a:rPr>
              <a:t>A “yes man” will amplify risk exposures.</a:t>
            </a:r>
          </a:p>
          <a:p>
            <a:pPr>
              <a:lnSpc>
                <a:spcPct val="100000"/>
              </a:lnSpc>
              <a:spcAft>
                <a:spcPts val="1000"/>
              </a:spcAft>
              <a:tabLst>
                <a:tab pos="1316038" algn="l"/>
                <a:tab pos="3486150" algn="l"/>
                <a:tab pos="5943600" algn="l"/>
              </a:tabLst>
            </a:pPr>
            <a:r>
              <a:rPr lang="en-US" sz="2600" b="1" dirty="0"/>
              <a:t>Driven by factors beyond their jobs. 	</a:t>
            </a:r>
            <a:r>
              <a:rPr lang="en-US" sz="2600" dirty="0">
                <a:solidFill>
                  <a:schemeClr val="accent4">
                    <a:lumMod val="75000"/>
                  </a:schemeClr>
                </a:solidFill>
              </a:rPr>
              <a:t>Driven by their values, 			and/or by professional 			standards.</a:t>
            </a:r>
          </a:p>
        </p:txBody>
      </p:sp>
    </p:spTree>
    <p:extLst>
      <p:ext uri="{BB962C8B-B14F-4D97-AF65-F5344CB8AC3E}">
        <p14:creationId xmlns:p14="http://schemas.microsoft.com/office/powerpoint/2010/main" val="392155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6" y="177800"/>
            <a:ext cx="9782801" cy="1239837"/>
          </a:xfrm>
        </p:spPr>
        <p:txBody>
          <a:bodyPr/>
          <a:lstStyle/>
          <a:p>
            <a:r>
              <a:rPr lang="en-US" b="1" dirty="0"/>
              <a:t>Risk Culture – the ERM opportunity</a:t>
            </a:r>
          </a:p>
        </p:txBody>
      </p:sp>
      <p:sp>
        <p:nvSpPr>
          <p:cNvPr id="14" name="Content Placeholder 13"/>
          <p:cNvSpPr>
            <a:spLocks noGrp="1"/>
          </p:cNvSpPr>
          <p:nvPr>
            <p:ph idx="1"/>
          </p:nvPr>
        </p:nvSpPr>
        <p:spPr>
          <a:xfrm>
            <a:off x="1593437" y="1600200"/>
            <a:ext cx="9773064" cy="4953000"/>
          </a:xfrm>
        </p:spPr>
        <p:txBody>
          <a:bodyPr>
            <a:noAutofit/>
          </a:bodyPr>
          <a:lstStyle/>
          <a:p>
            <a:pPr marL="0" indent="0">
              <a:buNone/>
              <a:tabLst>
                <a:tab pos="1374775" algn="l"/>
              </a:tabLst>
            </a:pPr>
            <a:r>
              <a:rPr lang="en-US" dirty="0"/>
              <a:t>How can this be an opportunity?</a:t>
            </a:r>
          </a:p>
          <a:p>
            <a:pPr marL="0" indent="0">
              <a:lnSpc>
                <a:spcPct val="100000"/>
              </a:lnSpc>
              <a:buNone/>
              <a:tabLst>
                <a:tab pos="1374775" algn="l"/>
              </a:tabLst>
            </a:pPr>
            <a:r>
              <a:rPr lang="en-US" dirty="0"/>
              <a:t>It may seem that it’s not, because surely everyone is fighting to hire these </a:t>
            </a:r>
            <a:r>
              <a:rPr lang="en-US" b="1" dirty="0"/>
              <a:t>honest</a:t>
            </a:r>
            <a:r>
              <a:rPr lang="en-US" dirty="0"/>
              <a:t>,</a:t>
            </a:r>
            <a:r>
              <a:rPr lang="en-US" b="1" dirty="0"/>
              <a:t> competent</a:t>
            </a:r>
            <a:r>
              <a:rPr lang="en-US" dirty="0"/>
              <a:t>,</a:t>
            </a:r>
            <a:r>
              <a:rPr lang="en-US" b="1" dirty="0"/>
              <a:t> outspoken, driven </a:t>
            </a:r>
            <a:r>
              <a:rPr lang="en-US" dirty="0"/>
              <a:t>candidates, but:</a:t>
            </a:r>
          </a:p>
          <a:p>
            <a:pPr>
              <a:lnSpc>
                <a:spcPct val="100000"/>
              </a:lnSpc>
              <a:spcBef>
                <a:spcPts val="1200"/>
              </a:spcBef>
              <a:tabLst>
                <a:tab pos="1316038" algn="l"/>
              </a:tabLst>
            </a:pPr>
            <a:r>
              <a:rPr lang="en-US" dirty="0"/>
              <a:t>They may not come across well in interviews because they’ll likely be straightforward about their qualifications and competence, while others embellish.</a:t>
            </a:r>
          </a:p>
          <a:p>
            <a:pPr>
              <a:lnSpc>
                <a:spcPct val="100000"/>
              </a:lnSpc>
              <a:spcBef>
                <a:spcPts val="1200"/>
              </a:spcBef>
              <a:tabLst>
                <a:tab pos="1316038" algn="l"/>
              </a:tabLst>
            </a:pPr>
            <a:r>
              <a:rPr lang="en-US" dirty="0"/>
              <a:t>They will likely have been reprimanded in the past for speaking up; they may have been considered difficult or “insubordinate” by prior employers.</a:t>
            </a:r>
          </a:p>
        </p:txBody>
      </p:sp>
    </p:spTree>
    <p:extLst>
      <p:ext uri="{BB962C8B-B14F-4D97-AF65-F5344CB8AC3E}">
        <p14:creationId xmlns:p14="http://schemas.microsoft.com/office/powerpoint/2010/main" val="37302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6" y="177800"/>
            <a:ext cx="9782801" cy="1239837"/>
          </a:xfrm>
        </p:spPr>
        <p:txBody>
          <a:bodyPr/>
          <a:lstStyle/>
          <a:p>
            <a:r>
              <a:rPr lang="en-US" b="1" dirty="0"/>
              <a:t>Risk Culture – the ERM opportunity</a:t>
            </a:r>
          </a:p>
        </p:txBody>
      </p:sp>
      <p:sp>
        <p:nvSpPr>
          <p:cNvPr id="14" name="Content Placeholder 13"/>
          <p:cNvSpPr>
            <a:spLocks noGrp="1"/>
          </p:cNvSpPr>
          <p:nvPr>
            <p:ph idx="1"/>
          </p:nvPr>
        </p:nvSpPr>
        <p:spPr>
          <a:xfrm>
            <a:off x="1593437" y="1600200"/>
            <a:ext cx="9773064" cy="4953000"/>
          </a:xfrm>
        </p:spPr>
        <p:txBody>
          <a:bodyPr>
            <a:noAutofit/>
          </a:bodyPr>
          <a:lstStyle/>
          <a:p>
            <a:pPr marL="0" indent="0">
              <a:buNone/>
              <a:tabLst>
                <a:tab pos="1374775" algn="l"/>
              </a:tabLst>
            </a:pPr>
            <a:r>
              <a:rPr lang="en-US" dirty="0"/>
              <a:t>So here’s the opportunity:</a:t>
            </a:r>
          </a:p>
          <a:p>
            <a:pPr marL="0" indent="0">
              <a:buNone/>
              <a:tabLst>
                <a:tab pos="1374775" algn="l"/>
              </a:tabLst>
            </a:pPr>
            <a:r>
              <a:rPr lang="en-US" dirty="0"/>
              <a:t>If a company wants to implement ERM, but has limited resources, they can start by:</a:t>
            </a:r>
          </a:p>
          <a:p>
            <a:pPr>
              <a:lnSpc>
                <a:spcPct val="100000"/>
              </a:lnSpc>
              <a:spcBef>
                <a:spcPts val="1200"/>
              </a:spcBef>
              <a:tabLst>
                <a:tab pos="1316038" algn="l"/>
              </a:tabLst>
            </a:pPr>
            <a:r>
              <a:rPr lang="en-US" dirty="0"/>
              <a:t>Hiring an honest, “difficult”, driven person with good risk management knowledge and experience. </a:t>
            </a:r>
          </a:p>
          <a:p>
            <a:pPr>
              <a:lnSpc>
                <a:spcPct val="100000"/>
              </a:lnSpc>
              <a:spcBef>
                <a:spcPts val="1200"/>
              </a:spcBef>
              <a:tabLst>
                <a:tab pos="1316038" algn="l"/>
              </a:tabLst>
            </a:pPr>
            <a:r>
              <a:rPr lang="en-US" dirty="0"/>
              <a:t>Empowering them to observe, report and advise top management on everything, but not to make decisions. </a:t>
            </a:r>
          </a:p>
          <a:p>
            <a:pPr>
              <a:lnSpc>
                <a:spcPct val="100000"/>
              </a:lnSpc>
              <a:spcBef>
                <a:spcPts val="1200"/>
              </a:spcBef>
              <a:tabLst>
                <a:tab pos="1316038" algn="l"/>
              </a:tabLst>
            </a:pPr>
            <a:r>
              <a:rPr lang="en-US" dirty="0"/>
              <a:t>Paying them fairly, but not exorbitantly.</a:t>
            </a:r>
          </a:p>
          <a:p>
            <a:pPr>
              <a:lnSpc>
                <a:spcPct val="100000"/>
              </a:lnSpc>
              <a:spcBef>
                <a:spcPts val="1200"/>
              </a:spcBef>
              <a:tabLst>
                <a:tab pos="1316038" algn="l"/>
              </a:tabLst>
            </a:pPr>
            <a:r>
              <a:rPr lang="en-US" dirty="0"/>
              <a:t>Having a zero-tolerance policy for unethical </a:t>
            </a:r>
            <a:r>
              <a:rPr lang="en-US" dirty="0" err="1"/>
              <a:t>behaviour</a:t>
            </a:r>
            <a:r>
              <a:rPr lang="en-US" dirty="0"/>
              <a:t>.</a:t>
            </a:r>
          </a:p>
        </p:txBody>
      </p:sp>
    </p:spTree>
    <p:extLst>
      <p:ext uri="{BB962C8B-B14F-4D97-AF65-F5344CB8AC3E}">
        <p14:creationId xmlns:p14="http://schemas.microsoft.com/office/powerpoint/2010/main" val="13815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1371600"/>
            <a:ext cx="9601200" cy="2654064"/>
          </a:xfrm>
        </p:spPr>
        <p:txBody>
          <a:bodyPr/>
          <a:lstStyle/>
          <a:p>
            <a:r>
              <a:rPr lang="en-US" dirty="0"/>
              <a:t>Enterprise Risk Management</a:t>
            </a:r>
          </a:p>
        </p:txBody>
      </p:sp>
      <p:sp>
        <p:nvSpPr>
          <p:cNvPr id="5" name="Text Placeholder 4"/>
          <p:cNvSpPr>
            <a:spLocks noGrp="1"/>
          </p:cNvSpPr>
          <p:nvPr>
            <p:ph type="body" idx="1"/>
          </p:nvPr>
        </p:nvSpPr>
        <p:spPr>
          <a:xfrm>
            <a:off x="1598613" y="4183797"/>
            <a:ext cx="9220199" cy="1150203"/>
          </a:xfrm>
        </p:spPr>
        <p:txBody>
          <a:bodyPr>
            <a:normAutofit/>
          </a:bodyPr>
          <a:lstStyle/>
          <a:p>
            <a:pPr>
              <a:spcBef>
                <a:spcPts val="600"/>
              </a:spcBef>
            </a:pPr>
            <a:r>
              <a:rPr lang="en-US" dirty="0"/>
              <a:t>Britta Hay, FSA CERA PRM</a:t>
            </a:r>
          </a:p>
          <a:p>
            <a:pPr>
              <a:spcBef>
                <a:spcPts val="600"/>
              </a:spcBef>
            </a:pPr>
            <a:r>
              <a:rPr lang="en-US" sz="2400" dirty="0">
                <a:solidFill>
                  <a:schemeClr val="accent1">
                    <a:lumMod val="75000"/>
                  </a:schemeClr>
                </a:solidFill>
              </a:rPr>
              <a:t>Consulting Actuary and Adjunct Lecturer, UWI (Mona)</a:t>
            </a:r>
          </a:p>
        </p:txBody>
      </p:sp>
    </p:spTree>
    <p:extLst>
      <p:ext uri="{BB962C8B-B14F-4D97-AF65-F5344CB8AC3E}">
        <p14:creationId xmlns:p14="http://schemas.microsoft.com/office/powerpoint/2010/main" val="281346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6" y="177800"/>
            <a:ext cx="9782801" cy="1239837"/>
          </a:xfrm>
        </p:spPr>
        <p:txBody>
          <a:bodyPr/>
          <a:lstStyle/>
          <a:p>
            <a:r>
              <a:rPr lang="en-US" b="1" dirty="0"/>
              <a:t>Risk Culture – the ERM opportunity</a:t>
            </a:r>
          </a:p>
        </p:txBody>
      </p:sp>
      <p:sp>
        <p:nvSpPr>
          <p:cNvPr id="14" name="Content Placeholder 13"/>
          <p:cNvSpPr>
            <a:spLocks noGrp="1"/>
          </p:cNvSpPr>
          <p:nvPr>
            <p:ph idx="1"/>
          </p:nvPr>
        </p:nvSpPr>
        <p:spPr>
          <a:xfrm>
            <a:off x="1593437" y="1600200"/>
            <a:ext cx="9773064" cy="4953000"/>
          </a:xfrm>
        </p:spPr>
        <p:txBody>
          <a:bodyPr>
            <a:noAutofit/>
          </a:bodyPr>
          <a:lstStyle/>
          <a:p>
            <a:pPr marL="0" indent="0">
              <a:lnSpc>
                <a:spcPct val="100000"/>
              </a:lnSpc>
              <a:buNone/>
              <a:tabLst>
                <a:tab pos="1374775" algn="l"/>
              </a:tabLst>
            </a:pPr>
            <a:r>
              <a:rPr lang="en-US" dirty="0"/>
              <a:t>Hiring just one person can be a manageable ERM first step that will yield valuable risk information:</a:t>
            </a:r>
          </a:p>
          <a:p>
            <a:pPr>
              <a:lnSpc>
                <a:spcPct val="100000"/>
              </a:lnSpc>
              <a:spcBef>
                <a:spcPts val="1200"/>
              </a:spcBef>
              <a:tabLst>
                <a:tab pos="1316038" algn="l"/>
              </a:tabLst>
            </a:pPr>
            <a:r>
              <a:rPr lang="en-US" dirty="0"/>
              <a:t>Any area that is unwilling to speak openly with the risk manager is probably hiding something.</a:t>
            </a:r>
          </a:p>
          <a:p>
            <a:pPr>
              <a:lnSpc>
                <a:spcPct val="100000"/>
              </a:lnSpc>
              <a:spcBef>
                <a:spcPts val="1200"/>
              </a:spcBef>
              <a:tabLst>
                <a:tab pos="1316038" algn="l"/>
              </a:tabLst>
            </a:pPr>
            <a:r>
              <a:rPr lang="en-US" dirty="0"/>
              <a:t>Ideas or concerns that employees might have can be escalated through the risk manager without the </a:t>
            </a:r>
            <a:r>
              <a:rPr lang="en-US"/>
              <a:t>frictions in formal </a:t>
            </a:r>
            <a:r>
              <a:rPr lang="en-US" dirty="0"/>
              <a:t>reporting lines.</a:t>
            </a:r>
          </a:p>
          <a:p>
            <a:pPr marL="0" indent="0">
              <a:lnSpc>
                <a:spcPct val="100000"/>
              </a:lnSpc>
              <a:buNone/>
              <a:tabLst>
                <a:tab pos="1374775" algn="l"/>
              </a:tabLst>
            </a:pPr>
            <a:r>
              <a:rPr lang="en-US" dirty="0"/>
              <a:t>If your risk manager is honest and principled, staff doing the right things will recognize this and will help to build the risk culture; staff doing wrong will reveal themselves.</a:t>
            </a:r>
          </a:p>
          <a:p>
            <a:pPr marL="0" indent="0">
              <a:buNone/>
              <a:tabLst>
                <a:tab pos="1374775" algn="l"/>
              </a:tabLst>
            </a:pPr>
            <a:endParaRPr lang="en-US" dirty="0"/>
          </a:p>
        </p:txBody>
      </p:sp>
    </p:spTree>
    <p:extLst>
      <p:ext uri="{BB962C8B-B14F-4D97-AF65-F5344CB8AC3E}">
        <p14:creationId xmlns:p14="http://schemas.microsoft.com/office/powerpoint/2010/main" val="225776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6" y="177800"/>
            <a:ext cx="9782801" cy="1239837"/>
          </a:xfrm>
        </p:spPr>
        <p:txBody>
          <a:bodyPr/>
          <a:lstStyle/>
          <a:p>
            <a:r>
              <a:rPr lang="en-US" b="1" dirty="0"/>
              <a:t>Risk Culture – the ERM opportunity</a:t>
            </a:r>
          </a:p>
        </p:txBody>
      </p:sp>
      <p:sp>
        <p:nvSpPr>
          <p:cNvPr id="14" name="Content Placeholder 13"/>
          <p:cNvSpPr>
            <a:spLocks noGrp="1"/>
          </p:cNvSpPr>
          <p:nvPr>
            <p:ph idx="1"/>
          </p:nvPr>
        </p:nvSpPr>
        <p:spPr>
          <a:xfrm>
            <a:off x="1593437" y="1600200"/>
            <a:ext cx="9773064" cy="4953000"/>
          </a:xfrm>
        </p:spPr>
        <p:txBody>
          <a:bodyPr>
            <a:noAutofit/>
          </a:bodyPr>
          <a:lstStyle/>
          <a:p>
            <a:pPr marL="0" indent="0">
              <a:lnSpc>
                <a:spcPct val="100000"/>
              </a:lnSpc>
              <a:buNone/>
              <a:tabLst>
                <a:tab pos="1374775" algn="l"/>
              </a:tabLst>
            </a:pPr>
            <a:r>
              <a:rPr lang="en-US" dirty="0"/>
              <a:t>Most important is for everyone to recognize that the risk manager is there to observe, report and advise. The risk manager isn’t there to make risk go away.</a:t>
            </a:r>
          </a:p>
          <a:p>
            <a:pPr marL="0" indent="0">
              <a:lnSpc>
                <a:spcPct val="100000"/>
              </a:lnSpc>
              <a:buNone/>
              <a:tabLst>
                <a:tab pos="1374775" algn="l"/>
              </a:tabLst>
            </a:pPr>
            <a:r>
              <a:rPr lang="en-US" dirty="0"/>
              <a:t>Every area in a business must take ownership of its risks, with the risk manager a resource available to assist.</a:t>
            </a:r>
          </a:p>
          <a:p>
            <a:pPr marL="0" indent="0">
              <a:lnSpc>
                <a:spcPct val="100000"/>
              </a:lnSpc>
              <a:buNone/>
              <a:tabLst>
                <a:tab pos="1374775" algn="l"/>
              </a:tabLst>
            </a:pPr>
            <a:r>
              <a:rPr lang="en-US" dirty="0"/>
              <a:t>Risk management is too often seen as a costly, annoying compliance exercise – but when done right it provides a way to make a business safer </a:t>
            </a:r>
            <a:r>
              <a:rPr lang="en-US" i="1" dirty="0"/>
              <a:t>and</a:t>
            </a:r>
            <a:r>
              <a:rPr lang="en-US" dirty="0"/>
              <a:t> more efficient. </a:t>
            </a:r>
          </a:p>
        </p:txBody>
      </p:sp>
    </p:spTree>
    <p:extLst>
      <p:ext uri="{BB962C8B-B14F-4D97-AF65-F5344CB8AC3E}">
        <p14:creationId xmlns:p14="http://schemas.microsoft.com/office/powerpoint/2010/main" val="44618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6" y="177800"/>
            <a:ext cx="9782801" cy="1239837"/>
          </a:xfrm>
        </p:spPr>
        <p:txBody>
          <a:bodyPr/>
          <a:lstStyle/>
          <a:p>
            <a:r>
              <a:rPr lang="en-US" b="1" dirty="0"/>
              <a:t>Importance of Risk Culture</a:t>
            </a:r>
          </a:p>
        </p:txBody>
      </p:sp>
      <p:sp>
        <p:nvSpPr>
          <p:cNvPr id="14" name="Content Placeholder 13"/>
          <p:cNvSpPr>
            <a:spLocks noGrp="1"/>
          </p:cNvSpPr>
          <p:nvPr>
            <p:ph idx="1"/>
          </p:nvPr>
        </p:nvSpPr>
        <p:spPr>
          <a:xfrm>
            <a:off x="1593437" y="1600200"/>
            <a:ext cx="9773064" cy="4953000"/>
          </a:xfrm>
        </p:spPr>
        <p:txBody>
          <a:bodyPr>
            <a:noAutofit/>
          </a:bodyPr>
          <a:lstStyle/>
          <a:p>
            <a:pPr marL="0" indent="0">
              <a:buNone/>
              <a:tabLst>
                <a:tab pos="1374775" algn="l"/>
              </a:tabLst>
            </a:pPr>
            <a:r>
              <a:rPr lang="en-US" dirty="0"/>
              <a:t>Boeing treated risk management as a compliance exercise, and didn’t realize that they were breaking down the very risk culture that helped make their name. </a:t>
            </a:r>
          </a:p>
          <a:p>
            <a:pPr marL="0" indent="0">
              <a:buNone/>
              <a:tabLst>
                <a:tab pos="1374775" algn="l"/>
              </a:tabLst>
            </a:pPr>
            <a:r>
              <a:rPr lang="en-US" dirty="0"/>
              <a:t>Culture can’t be formally documented or codified, so senior management were likely unaware of its importance.</a:t>
            </a:r>
          </a:p>
          <a:p>
            <a:pPr marL="0" indent="0">
              <a:buNone/>
              <a:tabLst>
                <a:tab pos="1374775" algn="l"/>
              </a:tabLst>
            </a:pPr>
            <a:r>
              <a:rPr lang="en-US" dirty="0"/>
              <a:t>Companies in risky industries can learn from this case, and can recognize that the single most important thing they can do to for ERM is to foster the culture that is needed to properly support it.</a:t>
            </a:r>
          </a:p>
        </p:txBody>
      </p:sp>
    </p:spTree>
    <p:extLst>
      <p:ext uri="{BB962C8B-B14F-4D97-AF65-F5344CB8AC3E}">
        <p14:creationId xmlns:p14="http://schemas.microsoft.com/office/powerpoint/2010/main" val="245406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93437" y="1828800"/>
            <a:ext cx="9773064" cy="4953000"/>
          </a:xfrm>
        </p:spPr>
        <p:txBody>
          <a:bodyPr>
            <a:noAutofit/>
          </a:bodyPr>
          <a:lstStyle/>
          <a:p>
            <a:pPr marL="0" indent="0">
              <a:lnSpc>
                <a:spcPct val="100000"/>
              </a:lnSpc>
              <a:buNone/>
              <a:tabLst>
                <a:tab pos="1374775" algn="l"/>
              </a:tabLst>
            </a:pPr>
            <a:endParaRPr lang="en-US" sz="1100" dirty="0"/>
          </a:p>
          <a:p>
            <a:pPr marL="0" indent="0" algn="ctr">
              <a:buNone/>
              <a:tabLst>
                <a:tab pos="1374775" algn="l"/>
              </a:tabLst>
            </a:pPr>
            <a:r>
              <a:rPr lang="en-US" sz="7200" b="1" dirty="0">
                <a:solidFill>
                  <a:schemeClr val="accent1">
                    <a:lumMod val="75000"/>
                  </a:schemeClr>
                </a:solidFill>
              </a:rPr>
              <a:t>Thank you!</a:t>
            </a:r>
          </a:p>
          <a:p>
            <a:pPr marL="0" indent="0" algn="ctr">
              <a:buNone/>
              <a:tabLst>
                <a:tab pos="1374775" algn="l"/>
              </a:tabLst>
            </a:pPr>
            <a:endParaRPr lang="en-US" sz="4800" dirty="0"/>
          </a:p>
          <a:p>
            <a:pPr marL="0" indent="0" algn="ctr">
              <a:buNone/>
              <a:tabLst>
                <a:tab pos="1374775" algn="l"/>
              </a:tabLst>
            </a:pPr>
            <a:r>
              <a:rPr lang="en-US" sz="3600" dirty="0">
                <a:solidFill>
                  <a:schemeClr val="accent1">
                    <a:lumMod val="75000"/>
                  </a:schemeClr>
                </a:solidFill>
              </a:rPr>
              <a:t>brittahay@outlook.com</a:t>
            </a:r>
          </a:p>
        </p:txBody>
      </p:sp>
    </p:spTree>
    <p:extLst>
      <p:ext uri="{BB962C8B-B14F-4D97-AF65-F5344CB8AC3E}">
        <p14:creationId xmlns:p14="http://schemas.microsoft.com/office/powerpoint/2010/main" val="163286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Enterprise Risk Management (ERM)</a:t>
            </a:r>
          </a:p>
        </p:txBody>
      </p:sp>
      <p:sp>
        <p:nvSpPr>
          <p:cNvPr id="14" name="Content Placeholder 13"/>
          <p:cNvSpPr>
            <a:spLocks noGrp="1"/>
          </p:cNvSpPr>
          <p:nvPr>
            <p:ph idx="1"/>
          </p:nvPr>
        </p:nvSpPr>
        <p:spPr/>
        <p:txBody>
          <a:bodyPr>
            <a:normAutofit fontScale="92500" lnSpcReduction="10000"/>
          </a:bodyPr>
          <a:lstStyle/>
          <a:p>
            <a:pPr marL="0" indent="0">
              <a:buNone/>
            </a:pPr>
            <a:endParaRPr lang="en-US" sz="1200" dirty="0"/>
          </a:p>
          <a:p>
            <a:pPr marL="0" indent="0">
              <a:spcAft>
                <a:spcPts val="1800"/>
              </a:spcAft>
              <a:buNone/>
            </a:pPr>
            <a:r>
              <a:rPr lang="en-US" sz="3000" dirty="0"/>
              <a:t>ERM is </a:t>
            </a:r>
            <a:r>
              <a:rPr lang="en-US" sz="3000" b="1" i="1" dirty="0"/>
              <a:t>Everything</a:t>
            </a:r>
            <a:r>
              <a:rPr lang="en-US" sz="3000" dirty="0"/>
              <a:t> Risk Management</a:t>
            </a:r>
          </a:p>
          <a:p>
            <a:pPr marL="246888" lvl="1">
              <a:lnSpc>
                <a:spcPct val="100000"/>
              </a:lnSpc>
              <a:spcBef>
                <a:spcPts val="1200"/>
              </a:spcBef>
              <a:spcAft>
                <a:spcPts val="1200"/>
              </a:spcAft>
              <a:buFont typeface="Euphemia" pitchFamily="34" charset="0"/>
              <a:buChar char="›"/>
              <a:tabLst>
                <a:tab pos="2517775" algn="l"/>
                <a:tab pos="2857500" algn="l"/>
              </a:tabLst>
            </a:pPr>
            <a:r>
              <a:rPr lang="en-US" sz="3000" dirty="0"/>
              <a:t>Enterprise	– looking at the </a:t>
            </a:r>
            <a:r>
              <a:rPr lang="en-US" sz="3000" b="1" dirty="0"/>
              <a:t>entire </a:t>
            </a:r>
            <a:r>
              <a:rPr lang="en-US" sz="3000" dirty="0"/>
              <a:t>organization.</a:t>
            </a:r>
          </a:p>
          <a:p>
            <a:pPr marL="246888" lvl="1">
              <a:lnSpc>
                <a:spcPct val="100000"/>
              </a:lnSpc>
              <a:spcBef>
                <a:spcPts val="1200"/>
              </a:spcBef>
              <a:spcAft>
                <a:spcPts val="1200"/>
              </a:spcAft>
              <a:buFont typeface="Euphemia" pitchFamily="34" charset="0"/>
              <a:buChar char="›"/>
              <a:tabLst>
                <a:tab pos="2517775" algn="l"/>
                <a:tab pos="2857500" algn="l"/>
              </a:tabLst>
            </a:pPr>
            <a:r>
              <a:rPr lang="en-US" sz="3000" dirty="0"/>
              <a:t>Risk 	– looking at </a:t>
            </a:r>
            <a:r>
              <a:rPr lang="en-US" sz="3000" b="1" dirty="0"/>
              <a:t>all</a:t>
            </a:r>
            <a:r>
              <a:rPr lang="en-US" sz="3000" dirty="0"/>
              <a:t> risks, not just the ones that 		can be easily identified and quantified. 		Internal </a:t>
            </a:r>
            <a:r>
              <a:rPr lang="en-US" sz="3000" b="1" dirty="0"/>
              <a:t>and </a:t>
            </a:r>
            <a:r>
              <a:rPr lang="en-US" sz="3000" dirty="0"/>
              <a:t>external risks.</a:t>
            </a:r>
          </a:p>
          <a:p>
            <a:pPr marL="246888" lvl="1">
              <a:lnSpc>
                <a:spcPct val="100000"/>
              </a:lnSpc>
              <a:spcBef>
                <a:spcPts val="1200"/>
              </a:spcBef>
              <a:spcAft>
                <a:spcPts val="1200"/>
              </a:spcAft>
              <a:buFont typeface="Euphemia" pitchFamily="34" charset="0"/>
              <a:buChar char="›"/>
              <a:tabLst>
                <a:tab pos="2517775" algn="l"/>
                <a:tab pos="2857500" algn="l"/>
              </a:tabLst>
            </a:pPr>
            <a:r>
              <a:rPr lang="en-US" sz="3000" dirty="0"/>
              <a:t>Management 	– managing everything together, not as</a:t>
            </a:r>
            <a:br>
              <a:rPr lang="en-US" sz="3000" dirty="0"/>
            </a:br>
            <a:r>
              <a:rPr lang="en-US" sz="3000" dirty="0"/>
              <a:t>		isolated business units, while recognizing 		people, their motivations and </a:t>
            </a:r>
            <a:r>
              <a:rPr lang="en-US" sz="3000" dirty="0" err="1"/>
              <a:t>behaviours</a:t>
            </a:r>
            <a:r>
              <a:rPr lang="en-US" sz="3000" dirty="0"/>
              <a:t>.</a:t>
            </a:r>
          </a:p>
        </p:txBody>
      </p:sp>
    </p:spTree>
    <p:extLst>
      <p:ext uri="{BB962C8B-B14F-4D97-AF65-F5344CB8AC3E}">
        <p14:creationId xmlns:p14="http://schemas.microsoft.com/office/powerpoint/2010/main" val="418221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Enterprise Risk Management (ERM)</a:t>
            </a:r>
          </a:p>
        </p:txBody>
      </p:sp>
      <p:sp>
        <p:nvSpPr>
          <p:cNvPr id="14" name="Content Placeholder 13"/>
          <p:cNvSpPr>
            <a:spLocks noGrp="1"/>
          </p:cNvSpPr>
          <p:nvPr>
            <p:ph idx="1"/>
          </p:nvPr>
        </p:nvSpPr>
        <p:spPr>
          <a:xfrm>
            <a:off x="6475412" y="2318876"/>
            <a:ext cx="4267200" cy="2786524"/>
          </a:xfrm>
        </p:spPr>
        <p:txBody>
          <a:bodyPr>
            <a:normAutofit/>
          </a:bodyPr>
          <a:lstStyle/>
          <a:p>
            <a:pPr marL="0" indent="0">
              <a:buNone/>
            </a:pPr>
            <a:r>
              <a:rPr lang="en-US" dirty="0"/>
              <a:t>ERM looks at all parts of the business, and knows that to manage risk at the enterprise level you need to understand how the parts fit together.</a:t>
            </a:r>
          </a:p>
        </p:txBody>
      </p:sp>
      <p:pic>
        <p:nvPicPr>
          <p:cNvPr id="4" name="Content Placeholder 4">
            <a:extLst>
              <a:ext uri="{FF2B5EF4-FFF2-40B4-BE49-F238E27FC236}">
                <a16:creationId xmlns:a16="http://schemas.microsoft.com/office/drawing/2014/main" xmlns="" id="{09F7A120-6372-4242-8D42-5B90041D5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083" y="2035738"/>
            <a:ext cx="4196176" cy="2786523"/>
          </a:xfrm>
          <a:prstGeom prst="rect">
            <a:avLst/>
          </a:prstGeom>
        </p:spPr>
      </p:pic>
      <p:sp>
        <p:nvSpPr>
          <p:cNvPr id="5" name="Content Placeholder 13">
            <a:extLst>
              <a:ext uri="{FF2B5EF4-FFF2-40B4-BE49-F238E27FC236}">
                <a16:creationId xmlns:a16="http://schemas.microsoft.com/office/drawing/2014/main" xmlns="" id="{AC671159-5DA7-4A1E-AC2B-73618F4943C9}"/>
              </a:ext>
            </a:extLst>
          </p:cNvPr>
          <p:cNvSpPr txBox="1">
            <a:spLocks/>
          </p:cNvSpPr>
          <p:nvPr/>
        </p:nvSpPr>
        <p:spPr>
          <a:xfrm>
            <a:off x="1593436" y="5334000"/>
            <a:ext cx="10006225" cy="1066800"/>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en-US" dirty="0"/>
              <a:t>Risks </a:t>
            </a:r>
            <a:r>
              <a:rPr lang="en-US" i="1" dirty="0"/>
              <a:t>may</a:t>
            </a:r>
            <a:r>
              <a:rPr lang="en-US" dirty="0"/>
              <a:t> offset each other, or… managing one area “perfectly” could have disastrous effects on another.</a:t>
            </a:r>
          </a:p>
        </p:txBody>
      </p:sp>
    </p:spTree>
    <p:extLst>
      <p:ext uri="{BB962C8B-B14F-4D97-AF65-F5344CB8AC3E}">
        <p14:creationId xmlns:p14="http://schemas.microsoft.com/office/powerpoint/2010/main" val="394716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Enterprise Risk Management (ERM)</a:t>
            </a:r>
          </a:p>
        </p:txBody>
      </p:sp>
      <p:sp>
        <p:nvSpPr>
          <p:cNvPr id="14" name="Content Placeholder 13"/>
          <p:cNvSpPr>
            <a:spLocks noGrp="1"/>
          </p:cNvSpPr>
          <p:nvPr>
            <p:ph idx="1"/>
          </p:nvPr>
        </p:nvSpPr>
        <p:spPr>
          <a:xfrm>
            <a:off x="1593436" y="1600200"/>
            <a:ext cx="9782801" cy="4724400"/>
          </a:xfrm>
        </p:spPr>
        <p:txBody>
          <a:bodyPr>
            <a:normAutofit/>
          </a:bodyPr>
          <a:lstStyle/>
          <a:p>
            <a:pPr marL="0" indent="0">
              <a:buNone/>
            </a:pPr>
            <a:endParaRPr lang="en-US" sz="1600" dirty="0"/>
          </a:p>
          <a:p>
            <a:pPr marL="0" indent="0">
              <a:spcAft>
                <a:spcPts val="1200"/>
              </a:spcAft>
              <a:buNone/>
            </a:pPr>
            <a:r>
              <a:rPr lang="en-US" dirty="0"/>
              <a:t>Perhaps the most important aspect of ERM, often overlooked, is risk </a:t>
            </a:r>
            <a:r>
              <a:rPr lang="en-US" b="1" dirty="0"/>
              <a:t>culture</a:t>
            </a:r>
            <a:r>
              <a:rPr lang="en-US" dirty="0"/>
              <a:t>.</a:t>
            </a:r>
          </a:p>
          <a:p>
            <a:pPr marL="0" indent="0">
              <a:spcAft>
                <a:spcPts val="1200"/>
              </a:spcAft>
              <a:buNone/>
            </a:pPr>
            <a:r>
              <a:rPr lang="en-US" dirty="0"/>
              <a:t>Risk management tasks are not typically seen as core to the business, so the best way to ensure that they’re given priority is to build a culture that recognizes their value.</a:t>
            </a:r>
          </a:p>
          <a:p>
            <a:pPr marL="0" indent="0">
              <a:spcAft>
                <a:spcPts val="1200"/>
              </a:spcAft>
              <a:buNone/>
            </a:pPr>
            <a:r>
              <a:rPr lang="en-US" dirty="0"/>
              <a:t>Many companies set up elaborate ERM frameworks only to have them rendered useless by weak risk culture.</a:t>
            </a:r>
          </a:p>
        </p:txBody>
      </p:sp>
    </p:spTree>
    <p:extLst>
      <p:ext uri="{BB962C8B-B14F-4D97-AF65-F5344CB8AC3E}">
        <p14:creationId xmlns:p14="http://schemas.microsoft.com/office/powerpoint/2010/main" val="141842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6B6A8384-F7EC-459E-ABCD-6175069DC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612" y="2493835"/>
            <a:ext cx="8992515" cy="2230565"/>
          </a:xfrm>
          <a:prstGeom prst="rect">
            <a:avLst/>
          </a:prstGeom>
        </p:spPr>
      </p:pic>
    </p:spTree>
    <p:extLst>
      <p:ext uri="{BB962C8B-B14F-4D97-AF65-F5344CB8AC3E}">
        <p14:creationId xmlns:p14="http://schemas.microsoft.com/office/powerpoint/2010/main" val="23439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6" y="177800"/>
            <a:ext cx="9782801" cy="1239837"/>
          </a:xfrm>
        </p:spPr>
        <p:txBody>
          <a:bodyPr/>
          <a:lstStyle/>
          <a:p>
            <a:r>
              <a:rPr lang="en-US" b="1" dirty="0"/>
              <a:t>Boeing 737 Max 8</a:t>
            </a:r>
            <a:endParaRPr lang="en-US" dirty="0"/>
          </a:p>
        </p:txBody>
      </p:sp>
      <p:sp>
        <p:nvSpPr>
          <p:cNvPr id="14" name="Content Placeholder 13"/>
          <p:cNvSpPr>
            <a:spLocks noGrp="1"/>
          </p:cNvSpPr>
          <p:nvPr>
            <p:ph idx="1"/>
          </p:nvPr>
        </p:nvSpPr>
        <p:spPr>
          <a:xfrm>
            <a:off x="1593436" y="1600200"/>
            <a:ext cx="9782801" cy="4724400"/>
          </a:xfrm>
        </p:spPr>
        <p:txBody>
          <a:bodyPr>
            <a:normAutofit fontScale="85000" lnSpcReduction="10000"/>
          </a:bodyPr>
          <a:lstStyle/>
          <a:p>
            <a:pPr marL="0" indent="0">
              <a:buNone/>
            </a:pPr>
            <a:endParaRPr lang="en-US" sz="1900" dirty="0"/>
          </a:p>
          <a:p>
            <a:pPr>
              <a:lnSpc>
                <a:spcPct val="110000"/>
              </a:lnSpc>
            </a:pPr>
            <a:r>
              <a:rPr lang="en-US" sz="3000" dirty="0"/>
              <a:t>An updated version of the 737, which debuted in 1967.</a:t>
            </a:r>
          </a:p>
          <a:p>
            <a:pPr>
              <a:lnSpc>
                <a:spcPct val="110000"/>
              </a:lnSpc>
            </a:pPr>
            <a:r>
              <a:rPr lang="en-US" sz="3000" dirty="0"/>
              <a:t>More powerful engines, with software to prevent stalling.</a:t>
            </a:r>
          </a:p>
          <a:p>
            <a:pPr>
              <a:lnSpc>
                <a:spcPct val="110000"/>
              </a:lnSpc>
            </a:pPr>
            <a:r>
              <a:rPr lang="en-US" sz="3000" dirty="0"/>
              <a:t>“MCAS” takes control of the plane if ascent is too steep.</a:t>
            </a:r>
          </a:p>
          <a:p>
            <a:pPr>
              <a:lnSpc>
                <a:spcPct val="110000"/>
              </a:lnSpc>
            </a:pPr>
            <a:r>
              <a:rPr lang="en-US" sz="3000" dirty="0"/>
              <a:t>The software is linked to one of two angle of attack sensors.</a:t>
            </a:r>
          </a:p>
          <a:p>
            <a:pPr>
              <a:lnSpc>
                <a:spcPct val="110000"/>
              </a:lnSpc>
            </a:pPr>
            <a:r>
              <a:rPr lang="en-US" sz="3000" dirty="0"/>
              <a:t>Indicator lights show if the sensors have different readings.</a:t>
            </a:r>
          </a:p>
          <a:p>
            <a:pPr>
              <a:lnSpc>
                <a:spcPct val="110000"/>
              </a:lnSpc>
            </a:pPr>
            <a:r>
              <a:rPr lang="en-US" sz="3000" dirty="0"/>
              <a:t>Indicators lights are optional; available at additional cost.</a:t>
            </a:r>
          </a:p>
          <a:p>
            <a:pPr>
              <a:lnSpc>
                <a:spcPct val="110000"/>
              </a:lnSpc>
            </a:pPr>
            <a:r>
              <a:rPr lang="en-US" sz="3000" dirty="0"/>
              <a:t>Pilots are not strong enough to fight MCAS if it takes over; they have to know to switch it off if the plane dives.</a:t>
            </a:r>
          </a:p>
        </p:txBody>
      </p:sp>
      <p:pic>
        <p:nvPicPr>
          <p:cNvPr id="5" name="Content Placeholder 4">
            <a:extLst>
              <a:ext uri="{FF2B5EF4-FFF2-40B4-BE49-F238E27FC236}">
                <a16:creationId xmlns:a16="http://schemas.microsoft.com/office/drawing/2014/main" xmlns="" id="{D97EE8D6-A06D-42BF-82AB-E745C0F1F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12" y="755301"/>
            <a:ext cx="3379200" cy="838200"/>
          </a:xfrm>
          <a:prstGeom prst="rect">
            <a:avLst/>
          </a:prstGeom>
        </p:spPr>
      </p:pic>
    </p:spTree>
    <p:extLst>
      <p:ext uri="{BB962C8B-B14F-4D97-AF65-F5344CB8AC3E}">
        <p14:creationId xmlns:p14="http://schemas.microsoft.com/office/powerpoint/2010/main" val="116485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6" y="177800"/>
            <a:ext cx="9782801" cy="1239837"/>
          </a:xfrm>
        </p:spPr>
        <p:txBody>
          <a:bodyPr/>
          <a:lstStyle/>
          <a:p>
            <a:r>
              <a:rPr lang="en-US" b="1" dirty="0"/>
              <a:t>Selected Timeline</a:t>
            </a:r>
            <a:endParaRPr lang="en-US" dirty="0"/>
          </a:p>
        </p:txBody>
      </p:sp>
      <p:sp>
        <p:nvSpPr>
          <p:cNvPr id="14" name="Content Placeholder 13"/>
          <p:cNvSpPr>
            <a:spLocks noGrp="1"/>
          </p:cNvSpPr>
          <p:nvPr>
            <p:ph idx="1"/>
          </p:nvPr>
        </p:nvSpPr>
        <p:spPr>
          <a:xfrm>
            <a:off x="1593436" y="1600200"/>
            <a:ext cx="9782801" cy="4876800"/>
          </a:xfrm>
        </p:spPr>
        <p:txBody>
          <a:bodyPr>
            <a:normAutofit fontScale="77500" lnSpcReduction="20000"/>
          </a:bodyPr>
          <a:lstStyle/>
          <a:p>
            <a:pPr marL="0" indent="0">
              <a:buNone/>
            </a:pPr>
            <a:endParaRPr lang="en-US" dirty="0"/>
          </a:p>
          <a:p>
            <a:pPr>
              <a:lnSpc>
                <a:spcPct val="120000"/>
              </a:lnSpc>
              <a:spcBef>
                <a:spcPts val="1200"/>
              </a:spcBef>
              <a:tabLst>
                <a:tab pos="1316038" algn="l"/>
              </a:tabLst>
            </a:pPr>
            <a:r>
              <a:rPr lang="en-US" sz="3100" dirty="0"/>
              <a:t>1997 – merged with McDonnell Douglas, increasing to 140,000</a:t>
            </a:r>
            <a:br>
              <a:rPr lang="en-US" sz="3100" dirty="0"/>
            </a:br>
            <a:r>
              <a:rPr lang="en-US" sz="3100" dirty="0"/>
              <a:t>	employees while decreasing domestic competition.</a:t>
            </a:r>
          </a:p>
          <a:p>
            <a:pPr>
              <a:lnSpc>
                <a:spcPct val="120000"/>
              </a:lnSpc>
              <a:spcBef>
                <a:spcPts val="1200"/>
              </a:spcBef>
              <a:tabLst>
                <a:tab pos="1316038" algn="l"/>
              </a:tabLst>
            </a:pPr>
            <a:r>
              <a:rPr lang="en-US" sz="3100" dirty="0"/>
              <a:t>2001 –	corporate headquarters moved to Chicago, away from</a:t>
            </a:r>
            <a:br>
              <a:rPr lang="en-US" sz="3100" dirty="0"/>
            </a:br>
            <a:r>
              <a:rPr lang="en-US" sz="3100" dirty="0"/>
              <a:t>	the design and manufacturing units in Seattle.</a:t>
            </a:r>
          </a:p>
          <a:p>
            <a:pPr>
              <a:lnSpc>
                <a:spcPct val="120000"/>
              </a:lnSpc>
              <a:spcBef>
                <a:spcPts val="1200"/>
              </a:spcBef>
              <a:tabLst>
                <a:tab pos="1316038" algn="l"/>
              </a:tabLst>
            </a:pPr>
            <a:r>
              <a:rPr lang="en-US" sz="3100" dirty="0"/>
              <a:t>2003 – allegations of corruption leading to firing of CEO.</a:t>
            </a:r>
          </a:p>
          <a:p>
            <a:pPr>
              <a:lnSpc>
                <a:spcPct val="120000"/>
              </a:lnSpc>
              <a:spcBef>
                <a:spcPts val="1200"/>
              </a:spcBef>
              <a:tabLst>
                <a:tab pos="1316038" algn="l"/>
              </a:tabLst>
            </a:pPr>
            <a:r>
              <a:rPr lang="en-US" sz="3100" dirty="0"/>
              <a:t>2003 – settlement over industrial espionage lawsuit.</a:t>
            </a:r>
          </a:p>
          <a:p>
            <a:pPr>
              <a:lnSpc>
                <a:spcPct val="120000"/>
              </a:lnSpc>
              <a:spcBef>
                <a:spcPts val="1200"/>
              </a:spcBef>
              <a:tabLst>
                <a:tab pos="1316038" algn="l"/>
              </a:tabLst>
            </a:pPr>
            <a:r>
              <a:rPr lang="en-US" sz="3100" dirty="0"/>
              <a:t>2005 – President and CEO fired over Code of Conduct violations.</a:t>
            </a:r>
          </a:p>
          <a:p>
            <a:pPr>
              <a:lnSpc>
                <a:spcPct val="120000"/>
              </a:lnSpc>
              <a:spcBef>
                <a:spcPts val="1200"/>
              </a:spcBef>
              <a:tabLst>
                <a:tab pos="1316038" algn="l"/>
              </a:tabLst>
            </a:pPr>
            <a:r>
              <a:rPr lang="en-US" sz="3100" dirty="0"/>
              <a:t>2013 – relocation of manufacturing units, most to South Carolina.</a:t>
            </a:r>
          </a:p>
          <a:p>
            <a:pPr>
              <a:lnSpc>
                <a:spcPct val="120000"/>
              </a:lnSpc>
              <a:spcBef>
                <a:spcPts val="1200"/>
              </a:spcBef>
              <a:tabLst>
                <a:tab pos="1316038" algn="l"/>
              </a:tabLst>
            </a:pPr>
            <a:r>
              <a:rPr lang="en-US" sz="3100" dirty="0"/>
              <a:t>2016 – President and CEO named Chairman of the Board.</a:t>
            </a:r>
          </a:p>
          <a:p>
            <a:pPr>
              <a:lnSpc>
                <a:spcPct val="120000"/>
              </a:lnSpc>
              <a:tabLst>
                <a:tab pos="1316038" algn="l"/>
              </a:tabLst>
            </a:pPr>
            <a:endParaRPr lang="en-US" sz="3100" dirty="0"/>
          </a:p>
        </p:txBody>
      </p:sp>
      <p:pic>
        <p:nvPicPr>
          <p:cNvPr id="5" name="Content Placeholder 4">
            <a:extLst>
              <a:ext uri="{FF2B5EF4-FFF2-40B4-BE49-F238E27FC236}">
                <a16:creationId xmlns:a16="http://schemas.microsoft.com/office/drawing/2014/main" xmlns="" id="{D97EE8D6-A06D-42BF-82AB-E745C0F1F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12" y="755301"/>
            <a:ext cx="3379200" cy="838200"/>
          </a:xfrm>
          <a:prstGeom prst="rect">
            <a:avLst/>
          </a:prstGeom>
        </p:spPr>
      </p:pic>
    </p:spTree>
    <p:extLst>
      <p:ext uri="{BB962C8B-B14F-4D97-AF65-F5344CB8AC3E}">
        <p14:creationId xmlns:p14="http://schemas.microsoft.com/office/powerpoint/2010/main" val="94076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436" y="177800"/>
            <a:ext cx="9782801" cy="1239837"/>
          </a:xfrm>
        </p:spPr>
        <p:txBody>
          <a:bodyPr/>
          <a:lstStyle/>
          <a:p>
            <a:r>
              <a:rPr lang="en-US" b="1" dirty="0"/>
              <a:t>Boeing’s Culture </a:t>
            </a:r>
            <a:endParaRPr lang="en-US" dirty="0"/>
          </a:p>
        </p:txBody>
      </p:sp>
      <p:sp>
        <p:nvSpPr>
          <p:cNvPr id="14" name="Content Placeholder 13"/>
          <p:cNvSpPr>
            <a:spLocks noGrp="1"/>
          </p:cNvSpPr>
          <p:nvPr>
            <p:ph idx="1"/>
          </p:nvPr>
        </p:nvSpPr>
        <p:spPr>
          <a:xfrm>
            <a:off x="1593436" y="1600200"/>
            <a:ext cx="9911176" cy="4876800"/>
          </a:xfrm>
        </p:spPr>
        <p:txBody>
          <a:bodyPr>
            <a:normAutofit/>
          </a:bodyPr>
          <a:lstStyle/>
          <a:p>
            <a:pPr marL="0" indent="0">
              <a:buNone/>
            </a:pPr>
            <a:endParaRPr lang="en-US" sz="1800" dirty="0"/>
          </a:p>
          <a:p>
            <a:pPr marL="0" indent="0">
              <a:lnSpc>
                <a:spcPct val="100000"/>
              </a:lnSpc>
              <a:buNone/>
              <a:tabLst>
                <a:tab pos="1374775" algn="l"/>
              </a:tabLst>
            </a:pPr>
            <a:r>
              <a:rPr lang="en-US" dirty="0"/>
              <a:t>The timeline hints that the culture at Boeing was changing. Mergers and relocations will always affect corporate culture without careful management, especially with new hires. </a:t>
            </a:r>
          </a:p>
          <a:p>
            <a:pPr marL="0" indent="0">
              <a:lnSpc>
                <a:spcPct val="100000"/>
              </a:lnSpc>
              <a:buNone/>
              <a:tabLst>
                <a:tab pos="1374775" algn="l"/>
              </a:tabLst>
            </a:pPr>
            <a:r>
              <a:rPr lang="en-US" dirty="0"/>
              <a:t>There’s now a literal, geographical, disconnect between executive management and the pilots and engineers who have a hands-on understanding of what it means to design, build and fly airplanes, and of the risk in getting it wrong.</a:t>
            </a:r>
          </a:p>
          <a:p>
            <a:pPr marL="0" indent="0">
              <a:lnSpc>
                <a:spcPct val="100000"/>
              </a:lnSpc>
              <a:buNone/>
              <a:tabLst>
                <a:tab pos="1374775" algn="l"/>
              </a:tabLst>
            </a:pPr>
            <a:r>
              <a:rPr lang="en-US" dirty="0"/>
              <a:t>A literal disconnect will often become a cultural disconnect.</a:t>
            </a:r>
          </a:p>
        </p:txBody>
      </p:sp>
      <p:pic>
        <p:nvPicPr>
          <p:cNvPr id="5" name="Content Placeholder 4">
            <a:extLst>
              <a:ext uri="{FF2B5EF4-FFF2-40B4-BE49-F238E27FC236}">
                <a16:creationId xmlns:a16="http://schemas.microsoft.com/office/drawing/2014/main" xmlns="" id="{D97EE8D6-A06D-42BF-82AB-E745C0F1F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412" y="755301"/>
            <a:ext cx="3379200" cy="838200"/>
          </a:xfrm>
          <a:prstGeom prst="rect">
            <a:avLst/>
          </a:prstGeom>
        </p:spPr>
      </p:pic>
    </p:spTree>
    <p:extLst>
      <p:ext uri="{BB962C8B-B14F-4D97-AF65-F5344CB8AC3E}">
        <p14:creationId xmlns:p14="http://schemas.microsoft.com/office/powerpoint/2010/main" val="284573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 education presentation with Pi  (widescreen).potx" id="{DF132673-7A8C-4FB7-A35E-0123B6C0D98B}" vid="{CCAAB50D-2EF2-4925-80C2-C83131AE58AC}"/>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Math education presentation with Pi  (widescreen)</Template>
  <TotalTime>1707</TotalTime>
  <Words>1110</Words>
  <Application>Microsoft Office PowerPoint</Application>
  <PresentationFormat>Custom</PresentationFormat>
  <Paragraphs>139</Paragraphs>
  <Slides>23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Aharoni</vt:lpstr>
      <vt:lpstr>Arial</vt:lpstr>
      <vt:lpstr>Euphemia</vt:lpstr>
      <vt:lpstr>Math 16x9</vt:lpstr>
      <vt:lpstr>PowerPoint Presentation</vt:lpstr>
      <vt:lpstr>Enterprise Risk Management</vt:lpstr>
      <vt:lpstr>Enterprise Risk Management (ERM)</vt:lpstr>
      <vt:lpstr>Enterprise Risk Management (ERM)</vt:lpstr>
      <vt:lpstr>Enterprise Risk Management (ERM)</vt:lpstr>
      <vt:lpstr>PowerPoint Presentation</vt:lpstr>
      <vt:lpstr>Boeing 737 Max 8</vt:lpstr>
      <vt:lpstr>Selected Timeline</vt:lpstr>
      <vt:lpstr>Boeing’s Culture </vt:lpstr>
      <vt:lpstr>“Digital Transformation”</vt:lpstr>
      <vt:lpstr>PowerPoint Presentation</vt:lpstr>
      <vt:lpstr>Risk Oversight</vt:lpstr>
      <vt:lpstr>PowerPoint Presentation</vt:lpstr>
      <vt:lpstr>Boeing’s Risk Culture</vt:lpstr>
      <vt:lpstr>Boeing’s Risk Culture</vt:lpstr>
      <vt:lpstr>Risk Culture – an opportunity</vt:lpstr>
      <vt:lpstr>Risk Culture – what to look for in hiring</vt:lpstr>
      <vt:lpstr>Risk Culture – the ERM opportunity</vt:lpstr>
      <vt:lpstr>Risk Culture – the ERM opportunity</vt:lpstr>
      <vt:lpstr>Risk Culture – the ERM opportunity</vt:lpstr>
      <vt:lpstr>Risk Culture – the ERM opportunity</vt:lpstr>
      <vt:lpstr>Importance of Risk Culture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is Opportunity</dc:title>
  <dc:creator>Howard Hines</dc:creator>
  <cp:lastModifiedBy>HAZLE,Stephanie</cp:lastModifiedBy>
  <cp:revision>96</cp:revision>
  <dcterms:created xsi:type="dcterms:W3CDTF">2019-04-20T21:55:24Z</dcterms:created>
  <dcterms:modified xsi:type="dcterms:W3CDTF">2019-04-24T20:39:38Z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