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1" r:id="rId1"/>
  </p:sldMasterIdLst>
  <p:sldIdLst>
    <p:sldId id="256" r:id="rId2"/>
    <p:sldId id="289" r:id="rId3"/>
    <p:sldId id="293" r:id="rId4"/>
    <p:sldId id="295" r:id="rId5"/>
    <p:sldId id="296" r:id="rId6"/>
    <p:sldId id="297" r:id="rId7"/>
    <p:sldId id="302" r:id="rId8"/>
    <p:sldId id="298" r:id="rId9"/>
    <p:sldId id="299" r:id="rId10"/>
    <p:sldId id="300" r:id="rId11"/>
    <p:sldId id="294" r:id="rId12"/>
    <p:sldId id="301" r:id="rId13"/>
    <p:sldId id="303" r:id="rId14"/>
    <p:sldId id="288" r:id="rId15"/>
    <p:sldId id="310" r:id="rId16"/>
    <p:sldId id="305" r:id="rId17"/>
    <p:sldId id="304" r:id="rId18"/>
    <p:sldId id="309" r:id="rId19"/>
    <p:sldId id="308" r:id="rId20"/>
    <p:sldId id="306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001A"/>
    <a:srgbClr val="000048"/>
    <a:srgbClr val="000066"/>
    <a:srgbClr val="000099"/>
    <a:srgbClr val="F3E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14"/>
    <p:restoredTop sz="94668"/>
  </p:normalViewPr>
  <p:slideViewPr>
    <p:cSldViewPr snapToGrid="0" snapToObjects="1">
      <p:cViewPr varScale="1">
        <p:scale>
          <a:sx n="117" d="100"/>
          <a:sy n="117" d="100"/>
        </p:scale>
        <p:origin x="-56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64B22D15-762A-3A44-B5AC-4171947E4EBB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259D7A70-2826-3E40-BBD8-65EBA24B17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2D15-762A-3A44-B5AC-4171947E4EBB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7A70-2826-3E40-BBD8-65EBA24B17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2D15-762A-3A44-B5AC-4171947E4EBB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7A70-2826-3E40-BBD8-65EBA24B17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2D15-762A-3A44-B5AC-4171947E4EBB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7A70-2826-3E40-BBD8-65EBA24B17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2D15-762A-3A44-B5AC-4171947E4EBB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7A70-2826-3E40-BBD8-65EBA24B17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2D15-762A-3A44-B5AC-4171947E4EBB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7A70-2826-3E40-BBD8-65EBA24B179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2D15-762A-3A44-B5AC-4171947E4EBB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7A70-2826-3E40-BBD8-65EBA24B179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2D15-762A-3A44-B5AC-4171947E4EBB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7A70-2826-3E40-BBD8-65EBA24B17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2D15-762A-3A44-B5AC-4171947E4EBB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D7A70-2826-3E40-BBD8-65EBA24B17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64B22D15-762A-3A44-B5AC-4171947E4EBB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259D7A70-2826-3E40-BBD8-65EBA24B17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64B22D15-762A-3A44-B5AC-4171947E4EBB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259D7A70-2826-3E40-BBD8-65EBA24B17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4B22D15-762A-3A44-B5AC-4171947E4EBB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59D7A70-2826-3E40-BBD8-65EBA24B179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557319" y="6318422"/>
            <a:ext cx="3064476" cy="536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/>
          </a:p>
        </p:txBody>
      </p:sp>
      <p:grpSp>
        <p:nvGrpSpPr>
          <p:cNvPr id="3" name="Group 2"/>
          <p:cNvGrpSpPr/>
          <p:nvPr/>
        </p:nvGrpSpPr>
        <p:grpSpPr>
          <a:xfrm>
            <a:off x="0" y="-3497"/>
            <a:ext cx="12189058" cy="6861497"/>
            <a:chOff x="0" y="-3497"/>
            <a:chExt cx="12189058" cy="686149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2644337" cy="685800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/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" t="1921" b="29370"/>
            <a:stretch/>
          </p:blipFill>
          <p:spPr bwMode="auto">
            <a:xfrm>
              <a:off x="2579914" y="1"/>
              <a:ext cx="7028705" cy="6854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9608619" y="-3497"/>
              <a:ext cx="2580439" cy="685800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/>
            </a:p>
          </p:txBody>
        </p:sp>
      </p:grpSp>
    </p:spTree>
    <p:extLst>
      <p:ext uri="{BB962C8B-B14F-4D97-AF65-F5344CB8AC3E}">
        <p14:creationId xmlns:p14="http://schemas.microsoft.com/office/powerpoint/2010/main" val="296358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Mosquito larvae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0721" y="2119257"/>
            <a:ext cx="8319950" cy="360381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dirty="0" err="1" smtClean="0"/>
              <a:t>Culex</a:t>
            </a:r>
            <a:endParaRPr lang="en-US" sz="3200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dirty="0" smtClean="0"/>
              <a:t>Anopheles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dirty="0" err="1" smtClean="0"/>
              <a:t>Aedes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861457" y="3613269"/>
            <a:ext cx="1714500" cy="713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13856" y="2892121"/>
            <a:ext cx="2264229" cy="713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culex_annulirostris_larvae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" t="1247" r="55767" b="3405"/>
          <a:stretch/>
        </p:blipFill>
        <p:spPr bwMode="auto">
          <a:xfrm>
            <a:off x="7190320" y="1714500"/>
            <a:ext cx="2876243" cy="436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50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Mosquitoes Bite Humans?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0721" y="2119257"/>
            <a:ext cx="5018490" cy="360381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/>
              <a:t>Females need a blood meal to </a:t>
            </a:r>
            <a:r>
              <a:rPr lang="en-US" sz="2800" dirty="0"/>
              <a:t>get the proteins necessary </a:t>
            </a:r>
            <a:r>
              <a:rPr lang="en-US" sz="2800" dirty="0" smtClean="0"/>
              <a:t>for egg development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/>
              <a:t>They feed on nectar</a:t>
            </a:r>
          </a:p>
        </p:txBody>
      </p:sp>
      <p:pic>
        <p:nvPicPr>
          <p:cNvPr id="4" name="Picture 6" descr="anopheles_annulip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" t="6524" r="6511" b="5779"/>
          <a:stretch/>
        </p:blipFill>
        <p:spPr bwMode="auto">
          <a:xfrm>
            <a:off x="6848059" y="3878039"/>
            <a:ext cx="4377833" cy="235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7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they find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Chemically </a:t>
            </a:r>
            <a:r>
              <a:rPr lang="en-US" dirty="0"/>
              <a:t>- </a:t>
            </a:r>
            <a:r>
              <a:rPr lang="en-US" dirty="0" smtClean="0"/>
              <a:t>Carbon dioxide, </a:t>
            </a:r>
            <a:r>
              <a:rPr lang="en-US" dirty="0"/>
              <a:t>lactic acid </a:t>
            </a:r>
            <a:r>
              <a:rPr lang="en-US" dirty="0" smtClean="0"/>
              <a:t>and certain </a:t>
            </a:r>
            <a:r>
              <a:rPr lang="en-US" dirty="0"/>
              <a:t>chemicals in </a:t>
            </a:r>
            <a:r>
              <a:rPr lang="en-US" dirty="0" smtClean="0"/>
              <a:t>sweat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Range 36 meters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Visually – Usually motion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Heat detection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79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have we done to deal with the mayhem?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dirty="0" smtClean="0"/>
              <a:t>Our actions have primarily been two-pronged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/>
              <a:t>Chemical control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/>
              <a:t>Source reduction</a:t>
            </a:r>
          </a:p>
        </p:txBody>
      </p:sp>
    </p:spTree>
    <p:extLst>
      <p:ext uri="{BB962C8B-B14F-4D97-AF65-F5344CB8AC3E}">
        <p14:creationId xmlns:p14="http://schemas.microsoft.com/office/powerpoint/2010/main" val="68148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trinidadexpress.com/storyimage/TT/20160217/LOCAL/160219663/AR/0/AR-160219663.jpg&amp;MaxW=730&amp;imageversion=Articl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816428"/>
            <a:ext cx="8026400" cy="51761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57156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have we done to deal with the mayhem?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dirty="0" smtClean="0"/>
              <a:t>Our actions have primarily been two-pronged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Chemical control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/>
              <a:t>Source reduction</a:t>
            </a:r>
          </a:p>
        </p:txBody>
      </p:sp>
    </p:spTree>
    <p:extLst>
      <p:ext uri="{BB962C8B-B14F-4D97-AF65-F5344CB8AC3E}">
        <p14:creationId xmlns:p14="http://schemas.microsoft.com/office/powerpoint/2010/main" val="1117087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Solving the mayhem?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/>
              <a:t>A knowledge-based approach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/>
              <a:t>A focus on management, rather than control and certainly not eradication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/>
              <a:t>Management requires a full knowledge of the biology and ecology of the mosquitoes</a:t>
            </a:r>
          </a:p>
        </p:txBody>
      </p:sp>
    </p:spTree>
    <p:extLst>
      <p:ext uri="{BB962C8B-B14F-4D97-AF65-F5344CB8AC3E}">
        <p14:creationId xmlns:p14="http://schemas.microsoft.com/office/powerpoint/2010/main" val="423068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Knowledge required towards a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JM" sz="2800" dirty="0" smtClean="0"/>
              <a:t>Ecology </a:t>
            </a:r>
            <a:r>
              <a:rPr lang="en-JM" sz="2800" dirty="0"/>
              <a:t>of </a:t>
            </a:r>
            <a:r>
              <a:rPr lang="en-JM" sz="2800" dirty="0" smtClean="0"/>
              <a:t>mosquitoes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JM" sz="2600" dirty="0" smtClean="0"/>
              <a:t>Distribution </a:t>
            </a:r>
            <a:r>
              <a:rPr lang="en-JM" sz="2600" dirty="0"/>
              <a:t>and abundance </a:t>
            </a:r>
            <a:r>
              <a:rPr lang="en-JM" sz="2600" dirty="0" smtClean="0"/>
              <a:t>of different species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JM" sz="2600" dirty="0" smtClean="0"/>
              <a:t>Focus on container mosquitoes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JM" sz="2600" dirty="0" smtClean="0"/>
              <a:t>Intra and inter-specific competition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JM" sz="2600" dirty="0" smtClean="0"/>
              <a:t>Biological control agents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JM" sz="2600" dirty="0" smtClean="0"/>
              <a:t>DNA </a:t>
            </a:r>
            <a:r>
              <a:rPr lang="en-JM" sz="2600" dirty="0" err="1" smtClean="0"/>
              <a:t>metabarcoding</a:t>
            </a:r>
            <a:endParaRPr lang="en-JM" sz="2600" dirty="0" smtClean="0"/>
          </a:p>
        </p:txBody>
      </p:sp>
    </p:spTree>
    <p:extLst>
      <p:ext uri="{BB962C8B-B14F-4D97-AF65-F5344CB8AC3E}">
        <p14:creationId xmlns:p14="http://schemas.microsoft.com/office/powerpoint/2010/main" val="161844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Knowledge required towards a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JM" sz="2800" dirty="0"/>
              <a:t>Climatic </a:t>
            </a:r>
            <a:r>
              <a:rPr lang="en-JM" sz="2800" dirty="0" smtClean="0"/>
              <a:t>factors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JM" sz="2600" dirty="0" smtClean="0"/>
              <a:t>Mosquitoes are </a:t>
            </a:r>
            <a:r>
              <a:rPr lang="en-JM" sz="2600" dirty="0" smtClean="0"/>
              <a:t>poikilothermic</a:t>
            </a:r>
            <a:endParaRPr lang="en-JM" sz="2600" dirty="0" smtClean="0"/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JM" sz="2600" dirty="0" smtClean="0"/>
              <a:t>Their ecology</a:t>
            </a:r>
            <a:r>
              <a:rPr lang="en-JM" sz="2600" dirty="0"/>
              <a:t>, development, </a:t>
            </a:r>
            <a:r>
              <a:rPr lang="en-JM" sz="2600" dirty="0" smtClean="0"/>
              <a:t>behaviour </a:t>
            </a:r>
            <a:r>
              <a:rPr lang="en-JM" sz="2600" dirty="0"/>
              <a:t>and survival </a:t>
            </a:r>
            <a:r>
              <a:rPr lang="en-JM" sz="2600" dirty="0" smtClean="0"/>
              <a:t> are impacted by climatic factors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JM" sz="2600" dirty="0" smtClean="0"/>
              <a:t>Transmission </a:t>
            </a:r>
            <a:r>
              <a:rPr lang="en-JM" sz="2600" dirty="0"/>
              <a:t>dynamics of the diseases </a:t>
            </a:r>
            <a:r>
              <a:rPr lang="en-JM" sz="2600" dirty="0" smtClean="0"/>
              <a:t>transmitted </a:t>
            </a:r>
            <a:r>
              <a:rPr lang="en-JM" sz="2600" dirty="0"/>
              <a:t>are strongly influenced by climatic </a:t>
            </a:r>
            <a:r>
              <a:rPr lang="en-JM" sz="2600" dirty="0" smtClean="0"/>
              <a:t>factors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JM" sz="2600" dirty="0" smtClean="0"/>
              <a:t>Mosquito climate modelling</a:t>
            </a:r>
          </a:p>
        </p:txBody>
      </p:sp>
    </p:spTree>
    <p:extLst>
      <p:ext uri="{BB962C8B-B14F-4D97-AF65-F5344CB8AC3E}">
        <p14:creationId xmlns:p14="http://schemas.microsoft.com/office/powerpoint/2010/main" val="378665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Knowledge required towards a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JM" sz="2800" dirty="0" smtClean="0"/>
              <a:t>Population dynamics of economically important species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JM" sz="2600" dirty="0" smtClean="0"/>
              <a:t>Impact of seasonality</a:t>
            </a:r>
            <a:r>
              <a:rPr lang="en-JM" sz="2600" dirty="0"/>
              <a:t>, weather, </a:t>
            </a:r>
            <a:r>
              <a:rPr lang="en-JM" sz="2600" dirty="0" smtClean="0"/>
              <a:t>predation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JM" sz="2600" dirty="0" smtClean="0"/>
              <a:t>Use of mathematical and simulation modelling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JM" sz="2800" dirty="0"/>
              <a:t>Invasion biology of </a:t>
            </a:r>
            <a:r>
              <a:rPr lang="en-JM" sz="2800" i="1" dirty="0" err="1"/>
              <a:t>Aedes</a:t>
            </a:r>
            <a:r>
              <a:rPr lang="en-JM" sz="2800" i="1" dirty="0"/>
              <a:t> </a:t>
            </a:r>
            <a:r>
              <a:rPr lang="en-JM" sz="2800" i="1" dirty="0" err="1"/>
              <a:t>albopictus</a:t>
            </a:r>
            <a:r>
              <a:rPr lang="en-JM" sz="2800" i="1" dirty="0"/>
              <a:t> (</a:t>
            </a:r>
            <a:r>
              <a:rPr lang="en-JM" sz="2800" dirty="0"/>
              <a:t>The Asian Tiger Mosquito</a:t>
            </a:r>
            <a:r>
              <a:rPr lang="en-JM" sz="2800" dirty="0" smtClean="0"/>
              <a:t>)</a:t>
            </a:r>
            <a:endParaRPr lang="en-JM" sz="2800" dirty="0"/>
          </a:p>
        </p:txBody>
      </p:sp>
    </p:spTree>
    <p:extLst>
      <p:ext uri="{BB962C8B-B14F-4D97-AF65-F5344CB8AC3E}">
        <p14:creationId xmlns:p14="http://schemas.microsoft.com/office/powerpoint/2010/main" val="129781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Mosquito Mayhem?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/>
              <a:t>What do these mosquitoes want from us?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/>
              <a:t>What role did we play in creating this mayhem?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/>
              <a:t>Can we fix the problem?</a:t>
            </a:r>
          </a:p>
        </p:txBody>
      </p:sp>
    </p:spTree>
    <p:extLst>
      <p:ext uri="{BB962C8B-B14F-4D97-AF65-F5344CB8AC3E}">
        <p14:creationId xmlns:p14="http://schemas.microsoft.com/office/powerpoint/2010/main" val="11486924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Towards a sustainable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JM" sz="2800" dirty="0" smtClean="0"/>
              <a:t>An IPM approach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An </a:t>
            </a:r>
            <a:r>
              <a:rPr lang="en-US" sz="2400" dirty="0"/>
              <a:t>integrated area-wide approach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JM" sz="2600" dirty="0" smtClean="0"/>
              <a:t>A cost-effective surveillance program to facilitate the decision-making process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JM" sz="2600" dirty="0" smtClean="0"/>
              <a:t>Ecological management (Requires input from human behavioural scientists)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JM" sz="2600" dirty="0" smtClean="0"/>
              <a:t>Strategies that are more target specific with limited collateral damage (Environmentally friendly)</a:t>
            </a:r>
            <a:endParaRPr lang="en-JM" sz="2800" dirty="0"/>
          </a:p>
        </p:txBody>
      </p:sp>
    </p:spTree>
    <p:extLst>
      <p:ext uri="{BB962C8B-B14F-4D97-AF65-F5344CB8AC3E}">
        <p14:creationId xmlns:p14="http://schemas.microsoft.com/office/powerpoint/2010/main" val="88267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652" y="582656"/>
            <a:ext cx="2627220" cy="2682126"/>
          </a:xfrm>
        </p:spPr>
      </p:pic>
      <p:pic>
        <p:nvPicPr>
          <p:cNvPr id="1026" name="Picture 2" descr="C:\Users\10011208\AppData\Local\Microsoft\Windows\Temporary Internet Files\Content.IE5\LVGE1F3A\thank-you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909" y="3282141"/>
            <a:ext cx="3944517" cy="2997833"/>
          </a:xfrm>
          <a:prstGeom prst="rect">
            <a:avLst/>
          </a:prstGeom>
          <a:noFill/>
          <a:effectLst>
            <a:glow rad="139700">
              <a:schemeClr val="bg1">
                <a:lumMod val="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79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Mosquitoes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/>
              <a:t>Mosquitoes were around long before humans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/>
              <a:t>There are over 3500 known species of mosquitoes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/>
              <a:t>Only around 100 species are known to be vectors of diseases</a:t>
            </a:r>
          </a:p>
        </p:txBody>
      </p:sp>
    </p:spTree>
    <p:extLst>
      <p:ext uri="{BB962C8B-B14F-4D97-AF65-F5344CB8AC3E}">
        <p14:creationId xmlns:p14="http://schemas.microsoft.com/office/powerpoint/2010/main" val="154123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Mosquitoes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/>
              <a:t>Since mosquitoes were here before humans, they have </a:t>
            </a:r>
            <a:r>
              <a:rPr lang="en-US" sz="2800" dirty="0"/>
              <a:t>evolved </a:t>
            </a:r>
            <a:r>
              <a:rPr lang="en-US" sz="2800" dirty="0" smtClean="0"/>
              <a:t>to </a:t>
            </a:r>
            <a:r>
              <a:rPr lang="en-US" sz="2800" dirty="0"/>
              <a:t>specialize in biting </a:t>
            </a:r>
            <a:r>
              <a:rPr lang="en-US" sz="2800" dirty="0" smtClean="0"/>
              <a:t>humans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/>
              <a:t>Humans have made a major contribution to the success of mosquitoes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err="1" smtClean="0"/>
              <a:t>Aedes</a:t>
            </a:r>
            <a:r>
              <a:rPr lang="en-US" sz="2800" dirty="0" smtClean="0"/>
              <a:t> mosquitoes have evolved </a:t>
            </a:r>
            <a:r>
              <a:rPr lang="en-US" sz="2800" dirty="0"/>
              <a:t>habitat </a:t>
            </a:r>
            <a:r>
              <a:rPr lang="en-US" sz="2800" dirty="0" smtClean="0"/>
              <a:t>specialization involving adaptation to </a:t>
            </a:r>
            <a:r>
              <a:rPr lang="en-US" sz="2800" dirty="0"/>
              <a:t>container </a:t>
            </a:r>
            <a:r>
              <a:rPr lang="en-US" sz="2800" dirty="0" smtClean="0"/>
              <a:t>habitats</a:t>
            </a:r>
          </a:p>
        </p:txBody>
      </p:sp>
    </p:spTree>
    <p:extLst>
      <p:ext uri="{BB962C8B-B14F-4D97-AF65-F5344CB8AC3E}">
        <p14:creationId xmlns:p14="http://schemas.microsoft.com/office/powerpoint/2010/main" val="65522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Mosquitoes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/>
              <a:t>Order: </a:t>
            </a:r>
            <a:r>
              <a:rPr lang="en-US" sz="2800" dirty="0" err="1" smtClean="0"/>
              <a:t>Diptera</a:t>
            </a:r>
            <a:r>
              <a:rPr lang="en-US" sz="2800" dirty="0" smtClean="0"/>
              <a:t>		Family: </a:t>
            </a:r>
            <a:r>
              <a:rPr lang="en-US" sz="2800" dirty="0" err="1" smtClean="0"/>
              <a:t>Culicidae</a:t>
            </a:r>
            <a:endParaRPr lang="en-US" sz="28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The most common, and most </a:t>
            </a:r>
            <a:r>
              <a:rPr lang="en-US" sz="2800" dirty="0" smtClean="0"/>
              <a:t>dangerous species belong to the genera: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600" dirty="0" err="1" smtClean="0"/>
              <a:t>Culex</a:t>
            </a:r>
            <a:endParaRPr lang="en-US" sz="2600" dirty="0" smtClean="0"/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600" dirty="0" smtClean="0"/>
              <a:t>Anopheles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600" dirty="0" err="1" smtClean="0"/>
              <a:t>Aedes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06371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Negative effects of Mosquitoes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0721" y="2119257"/>
            <a:ext cx="8319950" cy="360381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dirty="0" err="1" smtClean="0"/>
              <a:t>Culex</a:t>
            </a:r>
            <a:endParaRPr lang="en-US" sz="3200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dirty="0" smtClean="0"/>
              <a:t>Anopheles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dirty="0" err="1" smtClean="0"/>
              <a:t>Aedes</a:t>
            </a:r>
            <a:endParaRPr 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13533" y="2116541"/>
            <a:ext cx="5930588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buSzPct val="100000"/>
              <a:buFont typeface="Brush Script MT" panose="03060802040406070304" pitchFamily="66" charset="0"/>
              <a:buChar char="~"/>
            </a:pPr>
            <a:r>
              <a:rPr lang="en-US" sz="3200" dirty="0" smtClean="0"/>
              <a:t> </a:t>
            </a:r>
            <a:r>
              <a:rPr lang="fr-FR" sz="3200" dirty="0"/>
              <a:t>West Nile </a:t>
            </a:r>
            <a:r>
              <a:rPr lang="fr-FR" sz="3200" dirty="0" smtClean="0"/>
              <a:t>virus</a:t>
            </a:r>
            <a:endParaRPr lang="en-US" sz="3200" dirty="0" smtClean="0"/>
          </a:p>
          <a:p>
            <a:pPr>
              <a:spcBef>
                <a:spcPts val="1200"/>
              </a:spcBef>
              <a:spcAft>
                <a:spcPts val="1200"/>
              </a:spcAft>
              <a:buSzPct val="100000"/>
              <a:buFont typeface="Brush Script MT" panose="03060802040406070304" pitchFamily="66" charset="0"/>
              <a:buChar char="~"/>
            </a:pPr>
            <a:r>
              <a:rPr lang="en-US" sz="3200" dirty="0" smtClean="0"/>
              <a:t> Malaria</a:t>
            </a:r>
          </a:p>
          <a:p>
            <a:pPr>
              <a:spcBef>
                <a:spcPts val="1200"/>
              </a:spcBef>
              <a:spcAft>
                <a:spcPts val="1200"/>
              </a:spcAft>
              <a:buSzPct val="100000"/>
              <a:buFont typeface="Brush Script MT" panose="03060802040406070304" pitchFamily="66" charset="0"/>
              <a:buChar char="~"/>
            </a:pPr>
            <a:r>
              <a:rPr lang="en-US" sz="3200" dirty="0"/>
              <a:t> Yellow fever, Dengue, </a:t>
            </a:r>
            <a:r>
              <a:rPr lang="en-US" sz="3200" dirty="0" err="1"/>
              <a:t>Chikungunya</a:t>
            </a:r>
            <a:r>
              <a:rPr lang="en-US" sz="3200" dirty="0"/>
              <a:t>, </a:t>
            </a:r>
            <a:r>
              <a:rPr lang="en-US" sz="3200" dirty="0" err="1"/>
              <a:t>Zika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3516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Positive effects of Mosquitoes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0721" y="2119257"/>
            <a:ext cx="8319950" cy="360381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dirty="0" smtClean="0"/>
              <a:t>Ecological services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3000" dirty="0" smtClean="0"/>
              <a:t>Vital role in </a:t>
            </a:r>
            <a:r>
              <a:rPr lang="en-US" sz="3000" dirty="0"/>
              <a:t>the f</a:t>
            </a:r>
            <a:r>
              <a:rPr lang="en-US" sz="3000" dirty="0" smtClean="0"/>
              <a:t>ood chain</a:t>
            </a:r>
            <a:endParaRPr lang="en-US" sz="3000" dirty="0"/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3000" dirty="0" smtClean="0"/>
              <a:t>Pollination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79820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Mosquito larvae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0721" y="2119257"/>
            <a:ext cx="8319950" cy="360381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dirty="0" err="1" smtClean="0"/>
              <a:t>Culex</a:t>
            </a:r>
            <a:endParaRPr lang="en-US" sz="3200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dirty="0" smtClean="0"/>
              <a:t>Anopheles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dirty="0" err="1" smtClean="0"/>
              <a:t>Aedes</a:t>
            </a:r>
            <a:endParaRPr lang="en-US" sz="3200" dirty="0"/>
          </a:p>
        </p:txBody>
      </p:sp>
      <p:pic>
        <p:nvPicPr>
          <p:cNvPr id="5" name="Picture 3" descr="aedes_aegypti_larvae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" t="2153" r="5347" b="5969"/>
          <a:stretch/>
        </p:blipFill>
        <p:spPr bwMode="auto">
          <a:xfrm>
            <a:off x="4939377" y="1807537"/>
            <a:ext cx="4196444" cy="435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61457" y="2119257"/>
            <a:ext cx="1714500" cy="713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13856" y="2892121"/>
            <a:ext cx="2264229" cy="713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4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Mosquito larvae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0721" y="2119257"/>
            <a:ext cx="8319950" cy="360381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dirty="0" err="1" smtClean="0"/>
              <a:t>Culex</a:t>
            </a:r>
            <a:endParaRPr lang="en-US" sz="3200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dirty="0" smtClean="0"/>
              <a:t>Anopheles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dirty="0" err="1" smtClean="0"/>
              <a:t>Aedes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861457" y="2119257"/>
            <a:ext cx="1714500" cy="713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13856" y="3586061"/>
            <a:ext cx="2264229" cy="713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anopheles_annulipes_larva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" t="3460" r="4022" b="8249"/>
          <a:stretch/>
        </p:blipFill>
        <p:spPr bwMode="auto">
          <a:xfrm>
            <a:off x="4776107" y="2558460"/>
            <a:ext cx="6457950" cy="209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57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527</TotalTime>
  <Words>410</Words>
  <Application>Microsoft Office PowerPoint</Application>
  <PresentationFormat>Custom</PresentationFormat>
  <Paragraphs>85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Pushpin</vt:lpstr>
      <vt:lpstr>PowerPoint Presentation</vt:lpstr>
      <vt:lpstr>Mosquito Mayhem?</vt:lpstr>
      <vt:lpstr>Mosquitoes</vt:lpstr>
      <vt:lpstr>Mosquitoes</vt:lpstr>
      <vt:lpstr>Mosquitoes</vt:lpstr>
      <vt:lpstr>Negative effects of Mosquitoes</vt:lpstr>
      <vt:lpstr>Positive effects of Mosquitoes</vt:lpstr>
      <vt:lpstr>Mosquito larvae</vt:lpstr>
      <vt:lpstr>Mosquito larvae</vt:lpstr>
      <vt:lpstr>Mosquito larvae</vt:lpstr>
      <vt:lpstr>Why Mosquitoes Bite Humans?</vt:lpstr>
      <vt:lpstr>How do they find us?</vt:lpstr>
      <vt:lpstr>What have we done to deal with the mayhem?</vt:lpstr>
      <vt:lpstr>PowerPoint Presentation</vt:lpstr>
      <vt:lpstr>What have we done to deal with the mayhem?</vt:lpstr>
      <vt:lpstr>Solving the mayhem?</vt:lpstr>
      <vt:lpstr>Knowledge required towards a solution</vt:lpstr>
      <vt:lpstr>Knowledge required towards a solution</vt:lpstr>
      <vt:lpstr>Knowledge required towards a solution</vt:lpstr>
      <vt:lpstr>Towards a sustainable solution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Biological Success,  eradication and climatic variation of mosquitoes</dc:title>
  <dc:creator>Microsoft Office User</dc:creator>
  <cp:lastModifiedBy>ROBINSON, Dwight</cp:lastModifiedBy>
  <cp:revision>58</cp:revision>
  <dcterms:created xsi:type="dcterms:W3CDTF">2019-02-21T13:58:47Z</dcterms:created>
  <dcterms:modified xsi:type="dcterms:W3CDTF">2019-02-28T21:59:48Z</dcterms:modified>
</cp:coreProperties>
</file>