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60" r:id="rId2"/>
    <p:sldMasterId id="2147483685" r:id="rId3"/>
  </p:sldMasterIdLst>
  <p:notesMasterIdLst>
    <p:notesMasterId r:id="rId17"/>
  </p:notesMasterIdLst>
  <p:sldIdLst>
    <p:sldId id="269" r:id="rId4"/>
    <p:sldId id="256" r:id="rId5"/>
    <p:sldId id="266" r:id="rId6"/>
    <p:sldId id="257" r:id="rId7"/>
    <p:sldId id="261" r:id="rId8"/>
    <p:sldId id="262" r:id="rId9"/>
    <p:sldId id="260" r:id="rId10"/>
    <p:sldId id="263" r:id="rId11"/>
    <p:sldId id="264" r:id="rId12"/>
    <p:sldId id="259" r:id="rId13"/>
    <p:sldId id="267"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6F5"/>
    <a:srgbClr val="ECF0EF"/>
    <a:srgbClr val="E8F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4647A-0F88-4083-A4B4-2C103B5D428A}" type="datetimeFigureOut">
              <a:rPr lang="en-US" smtClean="0"/>
              <a:pPr/>
              <a:t>2/28/2019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387F8-4FD2-4BE5-BAEB-9FFEF0F73359}" type="slidenum">
              <a:rPr lang="en-US" smtClean="0"/>
              <a:pPr/>
              <a:t>‹#›</a:t>
            </a:fld>
            <a:endParaRPr lang="en-US"/>
          </a:p>
        </p:txBody>
      </p:sp>
    </p:spTree>
    <p:extLst>
      <p:ext uri="{BB962C8B-B14F-4D97-AF65-F5344CB8AC3E}">
        <p14:creationId xmlns:p14="http://schemas.microsoft.com/office/powerpoint/2010/main" val="77203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7387F8-4FD2-4BE5-BAEB-9FFEF0F73359}" type="slidenum">
              <a:rPr lang="en-US" smtClean="0"/>
              <a:pPr/>
              <a:t>1</a:t>
            </a:fld>
            <a:endParaRPr lang="en-US"/>
          </a:p>
        </p:txBody>
      </p:sp>
    </p:spTree>
    <p:extLst>
      <p:ext uri="{BB962C8B-B14F-4D97-AF65-F5344CB8AC3E}">
        <p14:creationId xmlns:p14="http://schemas.microsoft.com/office/powerpoint/2010/main" val="92113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7387F8-4FD2-4BE5-BAEB-9FFEF0F73359}" type="slidenum">
              <a:rPr lang="en-US" smtClean="0"/>
              <a:pPr/>
              <a:t>2</a:t>
            </a:fld>
            <a:endParaRPr lang="en-US"/>
          </a:p>
        </p:txBody>
      </p:sp>
    </p:spTree>
    <p:extLst>
      <p:ext uri="{BB962C8B-B14F-4D97-AF65-F5344CB8AC3E}">
        <p14:creationId xmlns:p14="http://schemas.microsoft.com/office/powerpoint/2010/main" val="393580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7387F8-4FD2-4BE5-BAEB-9FFEF0F73359}" type="slidenum">
              <a:rPr lang="en-US" smtClean="0"/>
              <a:pPr/>
              <a:t>4</a:t>
            </a:fld>
            <a:endParaRPr lang="en-US"/>
          </a:p>
        </p:txBody>
      </p:sp>
    </p:spTree>
    <p:extLst>
      <p:ext uri="{BB962C8B-B14F-4D97-AF65-F5344CB8AC3E}">
        <p14:creationId xmlns:p14="http://schemas.microsoft.com/office/powerpoint/2010/main" val="15123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7387F8-4FD2-4BE5-BAEB-9FFEF0F73359}" type="slidenum">
              <a:rPr lang="en-US" smtClean="0"/>
              <a:pPr/>
              <a:t>12</a:t>
            </a:fld>
            <a:endParaRPr lang="en-US"/>
          </a:p>
        </p:txBody>
      </p:sp>
    </p:spTree>
    <p:extLst>
      <p:ext uri="{BB962C8B-B14F-4D97-AF65-F5344CB8AC3E}">
        <p14:creationId xmlns:p14="http://schemas.microsoft.com/office/powerpoint/2010/main" val="272645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cens.org/"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cens.org/"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FA248B-199C-4744-9A16-09A209A16411}"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4812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251200" y="914401"/>
            <a:ext cx="8940800" cy="5211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2DF960-5642-46BE-87BC-E342D6D00CFE}"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665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5E473-51DF-47E6-AFC7-BB95BC8C6152}"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35373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25D9A2-7D6C-4680-B5DC-4613A3293ECA}" type="datetime1">
              <a:rPr lang="en-US" smtClean="0">
                <a:solidFill>
                  <a:prstClr val="black">
                    <a:tint val="75000"/>
                  </a:prstClr>
                </a:solidFill>
              </a:rPr>
              <a:t>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30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9BD08-CE85-4E3A-9E14-A9B5CDB026B6}" type="datetime1">
              <a:rPr lang="en-US" smtClean="0">
                <a:solidFill>
                  <a:prstClr val="black">
                    <a:tint val="75000"/>
                  </a:prstClr>
                </a:solidFill>
              </a:rPr>
              <a:t>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59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78885-D168-4DA3-ACDF-9FEF3D5F79E5}" type="datetime1">
              <a:rPr lang="en-US" smtClean="0">
                <a:solidFill>
                  <a:prstClr val="black">
                    <a:tint val="75000"/>
                  </a:prstClr>
                </a:solidFill>
              </a:rPr>
              <a:t>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5321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E197A6-0A74-420A-B89C-C3CB1630E911}" type="datetime1">
              <a:rPr lang="en-US" smtClean="0">
                <a:solidFill>
                  <a:prstClr val="black">
                    <a:tint val="75000"/>
                  </a:prstClr>
                </a:solidFill>
              </a:rPr>
              <a:t>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2855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151773-7007-450A-A2EF-F414F5812BB5}" type="datetime1">
              <a:rPr lang="en-US" smtClean="0">
                <a:solidFill>
                  <a:prstClr val="black">
                    <a:tint val="75000"/>
                  </a:prstClr>
                </a:solidFill>
              </a:rPr>
              <a:t>2/28/2019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633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15FEA7-3690-4835-9572-209020140098}" type="datetime1">
              <a:rPr lang="en-US" smtClean="0">
                <a:solidFill>
                  <a:prstClr val="black">
                    <a:tint val="75000"/>
                  </a:prstClr>
                </a:solidFill>
              </a:rPr>
              <a:t>2/28/2019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0504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33FC0-ECF5-40CD-9726-7815005CBE0E}" type="datetime1">
              <a:rPr lang="en-US" smtClean="0">
                <a:solidFill>
                  <a:prstClr val="black">
                    <a:tint val="75000"/>
                  </a:prstClr>
                </a:solidFill>
              </a:rPr>
              <a:t>2/28/2019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1101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023CF0-02A7-4021-97BE-525700A44578}" type="datetime1">
              <a:rPr lang="en-US" smtClean="0">
                <a:solidFill>
                  <a:prstClr val="black">
                    <a:tint val="75000"/>
                  </a:prstClr>
                </a:solidFill>
              </a:rPr>
              <a:t>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1214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251200" y="914401"/>
            <a:ext cx="8940800" cy="5211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0"/>
            <a:ext cx="12192000" cy="369332"/>
          </a:xfrm>
          <a:prstGeom prst="rect">
            <a:avLst/>
          </a:prstGeom>
          <a:solidFill>
            <a:schemeClr val="tx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11" descr="Home">
            <a:hlinkClick r:id="rId2" tooltip="Home"/>
          </p:cNvPr>
          <p:cNvPicPr>
            <a:picLocks noChangeAspect="1" noChangeArrowheads="1"/>
          </p:cNvPicPr>
          <p:nvPr userDrawn="1"/>
        </p:nvPicPr>
        <p:blipFill>
          <a:blip r:embed="rId3" cstate="print"/>
          <a:srcRect/>
          <a:stretch>
            <a:fillRect/>
          </a:stretch>
        </p:blipFill>
        <p:spPr bwMode="auto">
          <a:xfrm>
            <a:off x="29437" y="62783"/>
            <a:ext cx="3585436" cy="484034"/>
          </a:xfrm>
          <a:prstGeom prst="rect">
            <a:avLst/>
          </a:prstGeom>
          <a:noFill/>
          <a:ln w="9525">
            <a:noFill/>
            <a:miter lim="800000"/>
            <a:headEnd/>
            <a:tailEnd/>
          </a:ln>
        </p:spPr>
      </p:pic>
      <p:sp>
        <p:nvSpPr>
          <p:cNvPr id="9" name="TextBox 8"/>
          <p:cNvSpPr txBox="1"/>
          <p:nvPr userDrawn="1"/>
        </p:nvSpPr>
        <p:spPr>
          <a:xfrm>
            <a:off x="72165" y="6334780"/>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Calibri"/>
                <a:ea typeface="+mn-ea"/>
                <a:cs typeface="+mn-cs"/>
              </a:rPr>
              <a:t>Workshop on Establishing and Implementing a Periodic Safety Review Process for Research Reactors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Calibri"/>
                <a:ea typeface="+mn-ea"/>
                <a:cs typeface="+mn-cs"/>
              </a:rPr>
              <a:t>April 18-22, IAEA, Vienna Austria </a:t>
            </a:r>
          </a:p>
        </p:txBody>
      </p:sp>
    </p:spTree>
    <p:extLst>
      <p:ext uri="{BB962C8B-B14F-4D97-AF65-F5344CB8AC3E}">
        <p14:creationId xmlns:p14="http://schemas.microsoft.com/office/powerpoint/2010/main" val="6488985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25AEB-7EC3-44D8-BD4C-1D75B67E6517}" type="datetime1">
              <a:rPr lang="en-US" smtClean="0">
                <a:solidFill>
                  <a:prstClr val="black">
                    <a:tint val="75000"/>
                  </a:prstClr>
                </a:solidFill>
              </a:rPr>
              <a:t>2/28/2019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051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9B9C6-C4B7-4806-98C2-10A8C9AC047E}" type="datetime1">
              <a:rPr lang="en-US" smtClean="0">
                <a:solidFill>
                  <a:prstClr val="black">
                    <a:tint val="75000"/>
                  </a:prstClr>
                </a:solidFill>
              </a:rPr>
              <a:t>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103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C74D3-6929-44C1-90C2-CFD326C1D713}" type="datetime1">
              <a:rPr lang="en-US" smtClean="0">
                <a:solidFill>
                  <a:prstClr val="black">
                    <a:tint val="75000"/>
                  </a:prstClr>
                </a:solidFill>
              </a:rPr>
              <a:t>2/28/2019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6477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21638-8E87-4F68-B38C-C6B5B4AF2561}" type="datetime1">
              <a:rPr lang="en-US" smtClean="0">
                <a:solidFill>
                  <a:prstClr val="black">
                    <a:tint val="75000"/>
                  </a:prstClr>
                </a:solidFill>
              </a:rPr>
              <a:t>2/28/2019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7010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0F81C1-A1F7-4146-AC2F-6C3A75AF9AB3}"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41235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251200" y="914401"/>
            <a:ext cx="8940800" cy="5211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0" y="0"/>
            <a:ext cx="12192000" cy="369332"/>
          </a:xfrm>
          <a:prstGeom prst="rect">
            <a:avLst/>
          </a:prstGeom>
          <a:solidFill>
            <a:schemeClr val="tx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11" descr="Home">
            <a:hlinkClick r:id="rId2" tooltip="Home"/>
          </p:cNvPr>
          <p:cNvPicPr>
            <a:picLocks noChangeAspect="1" noChangeArrowheads="1"/>
          </p:cNvPicPr>
          <p:nvPr userDrawn="1"/>
        </p:nvPicPr>
        <p:blipFill>
          <a:blip r:embed="rId3" cstate="print"/>
          <a:srcRect/>
          <a:stretch>
            <a:fillRect/>
          </a:stretch>
        </p:blipFill>
        <p:spPr bwMode="auto">
          <a:xfrm>
            <a:off x="29437" y="62783"/>
            <a:ext cx="3585436" cy="484034"/>
          </a:xfrm>
          <a:prstGeom prst="rect">
            <a:avLst/>
          </a:prstGeom>
          <a:noFill/>
          <a:ln w="9525">
            <a:noFill/>
            <a:miter lim="800000"/>
            <a:headEnd/>
            <a:tailEnd/>
          </a:ln>
        </p:spPr>
      </p:pic>
      <p:sp>
        <p:nvSpPr>
          <p:cNvPr id="9" name="TextBox 8"/>
          <p:cNvSpPr txBox="1"/>
          <p:nvPr userDrawn="1"/>
        </p:nvSpPr>
        <p:spPr>
          <a:xfrm>
            <a:off x="72165" y="6334780"/>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Calibri"/>
                <a:ea typeface="+mn-ea"/>
                <a:cs typeface="+mn-cs"/>
              </a:rPr>
              <a:t>Workshop on Establishing and Implementing a Periodic Safety Review Process for Research Reactors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75000"/>
                  </a:srgbClr>
                </a:solidFill>
                <a:effectLst/>
                <a:uLnTx/>
                <a:uFillTx/>
                <a:latin typeface="Calibri"/>
                <a:ea typeface="+mn-ea"/>
                <a:cs typeface="+mn-cs"/>
              </a:rPr>
              <a:t>April 18-22, IAEA, Vienna Austria </a:t>
            </a:r>
          </a:p>
        </p:txBody>
      </p:sp>
    </p:spTree>
    <p:extLst>
      <p:ext uri="{BB962C8B-B14F-4D97-AF65-F5344CB8AC3E}">
        <p14:creationId xmlns:p14="http://schemas.microsoft.com/office/powerpoint/2010/main" val="39125935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2E401F-BDA8-4D27-B571-B95F721B03CE}"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61821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8274E2-09F2-4173-989F-B164A16C7D56}"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96773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F7256F-0D15-4086-B0BE-8E8A2D0C01A3}"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2588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3FA904-8D97-4195-9F8D-6B20F0F1B769}"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2644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C8B866-A854-40F3-814A-17BBA5CCA692}"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5972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729A9D-509A-4FC0-B33A-51A5E3F7CE80}"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38929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64A5E1-22B4-42C7-BBB0-6F7B6912C977}"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43936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17B102-86C2-4F61-B407-78B54D6345A8}"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2148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251200" y="914401"/>
            <a:ext cx="8940800" cy="5211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D2AD38-B3A1-4CCE-81FF-C5FBC337A8C8}"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769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1F3705-7B3A-469E-BE57-3FDF72F80735}"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8856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C12FB3-55A1-486D-B1AD-22C1116A32D1}"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4981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E45C82-593D-43A7-BFF7-ED5D96CFE3C0}"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522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8564F1-C25A-4CCF-A043-9753663807F0}"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4350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62B143-962C-49D5-8A42-63D6C42D85A8}"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44764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F0F1D0-46FA-4D3F-926A-16CE412C1B2B}"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9678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433E0-D4C1-4C0D-BC35-1A176478B858}"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2/28/2019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69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icens.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www.icens.or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Rectangle 9"/>
          <p:cNvSpPr/>
          <p:nvPr/>
        </p:nvSpPr>
        <p:spPr>
          <a:xfrm>
            <a:off x="-13293" y="6221186"/>
            <a:ext cx="12205293" cy="6368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Home">
            <a:hlinkClick r:id="rId13" tooltip="Home"/>
          </p:cNvPr>
          <p:cNvPicPr>
            <a:picLocks noChangeAspect="1" noChangeArrowheads="1"/>
          </p:cNvPicPr>
          <p:nvPr/>
        </p:nvPicPr>
        <p:blipFill>
          <a:blip r:embed="rId14" cstate="print"/>
          <a:srcRect/>
          <a:stretch>
            <a:fillRect/>
          </a:stretch>
        </p:blipFill>
        <p:spPr bwMode="auto">
          <a:xfrm>
            <a:off x="4090306" y="6221187"/>
            <a:ext cx="3811919" cy="636814"/>
          </a:xfrm>
          <a:prstGeom prst="rect">
            <a:avLst/>
          </a:prstGeom>
          <a:noFill/>
          <a:ln w="9525">
            <a:noFill/>
            <a:miter lim="800000"/>
            <a:headEnd/>
            <a:tailEnd/>
          </a:ln>
        </p:spPr>
      </p:pic>
      <p:sp>
        <p:nvSpPr>
          <p:cNvPr id="7" name="Rectangle 6"/>
          <p:cNvSpPr/>
          <p:nvPr userDrawn="1"/>
        </p:nvSpPr>
        <p:spPr>
          <a:xfrm>
            <a:off x="0" y="4740294"/>
            <a:ext cx="12192000" cy="99919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Faculty of Science and Technology Public</a:t>
            </a:r>
            <a:r>
              <a:rPr lang="en-US" sz="2000" b="1" baseline="0" dirty="0">
                <a:solidFill>
                  <a:schemeClr val="bg1"/>
                </a:solidFill>
              </a:rPr>
              <a:t> Lecture Series: Minimizing Mosquito Mayhem – Science and Solutions, UWI Mona February 28</a:t>
            </a:r>
            <a:r>
              <a:rPr lang="en-US" sz="2000" b="1" baseline="30000" dirty="0">
                <a:solidFill>
                  <a:schemeClr val="bg1"/>
                </a:solidFill>
              </a:rPr>
              <a:t>th</a:t>
            </a:r>
            <a:r>
              <a:rPr lang="en-US" sz="2000" b="1" baseline="0" dirty="0">
                <a:solidFill>
                  <a:schemeClr val="bg1"/>
                </a:solidFill>
              </a:rPr>
              <a:t>, 2019 </a:t>
            </a:r>
            <a:endParaRPr lang="en-US" sz="20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313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205D4-B15D-414E-9594-4625CE133177}" type="datetime1">
              <a:rPr lang="en-US" smtClean="0">
                <a:solidFill>
                  <a:prstClr val="black">
                    <a:tint val="75000"/>
                  </a:prstClr>
                </a:solidFill>
              </a:rPr>
              <a:t>2/28/2019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74950-1E4D-4170-A439-101200E5E897}"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0" y="0"/>
            <a:ext cx="12192000" cy="609600"/>
          </a:xfrm>
          <a:prstGeom prst="rect">
            <a:avLst/>
          </a:prstGeom>
          <a:solidFill>
            <a:srgbClr val="1F497D">
              <a:lumMod val="75000"/>
            </a:srgbClr>
          </a:solidFill>
        </p:spPr>
        <p:txBody>
          <a:bodyPr wrap="square" rtlCol="0">
            <a:spAutoFit/>
          </a:bodyPr>
          <a:lstStyle/>
          <a:p>
            <a:pPr>
              <a:defRPr/>
            </a:pPr>
            <a:endParaRPr lang="en-US" kern="0" dirty="0">
              <a:solidFill>
                <a:prstClr val="black"/>
              </a:solidFill>
            </a:endParaRPr>
          </a:p>
        </p:txBody>
      </p:sp>
      <p:pic>
        <p:nvPicPr>
          <p:cNvPr id="8" name="Picture 11" descr="Home">
            <a:hlinkClick r:id="rId14" tooltip="Home"/>
          </p:cNvPr>
          <p:cNvPicPr>
            <a:picLocks noChangeAspect="1" noChangeArrowheads="1"/>
          </p:cNvPicPr>
          <p:nvPr userDrawn="1"/>
        </p:nvPicPr>
        <p:blipFill>
          <a:blip r:embed="rId15" cstate="print"/>
          <a:srcRect/>
          <a:stretch>
            <a:fillRect/>
          </a:stretch>
        </p:blipFill>
        <p:spPr bwMode="auto">
          <a:xfrm>
            <a:off x="22077" y="62783"/>
            <a:ext cx="3037874" cy="546817"/>
          </a:xfrm>
          <a:prstGeom prst="rect">
            <a:avLst/>
          </a:prstGeom>
          <a:noFill/>
          <a:ln w="9525">
            <a:noFill/>
            <a:miter lim="800000"/>
            <a:headEnd/>
            <a:tailEnd/>
          </a:ln>
        </p:spPr>
      </p:pic>
      <p:sp>
        <p:nvSpPr>
          <p:cNvPr id="11" name="TextBox 10"/>
          <p:cNvSpPr txBox="1"/>
          <p:nvPr userDrawn="1"/>
        </p:nvSpPr>
        <p:spPr>
          <a:xfrm>
            <a:off x="22078" y="6523570"/>
            <a:ext cx="11668866" cy="307777"/>
          </a:xfrm>
          <a:prstGeom prst="rect">
            <a:avLst/>
          </a:prstGeom>
          <a:noFill/>
        </p:spPr>
        <p:txBody>
          <a:bodyPr wrap="square" rtlCol="0">
            <a:spAutoFit/>
          </a:bodyPr>
          <a:lstStyle/>
          <a:p>
            <a:pPr algn="ctr"/>
            <a:r>
              <a:rPr lang="en-US" sz="1400" b="1" dirty="0" smtClean="0">
                <a:solidFill>
                  <a:srgbClr val="5B9BD5">
                    <a:lumMod val="75000"/>
                  </a:srgbClr>
                </a:solidFill>
              </a:rPr>
              <a:t>Science For Today - Public</a:t>
            </a:r>
            <a:r>
              <a:rPr lang="en-US" sz="1400" b="1" baseline="0" dirty="0" smtClean="0">
                <a:solidFill>
                  <a:srgbClr val="5B9BD5">
                    <a:lumMod val="75000"/>
                  </a:srgbClr>
                </a:solidFill>
              </a:rPr>
              <a:t> </a:t>
            </a:r>
            <a:r>
              <a:rPr lang="en-US" sz="1400" b="1" baseline="0" dirty="0">
                <a:solidFill>
                  <a:srgbClr val="5B9BD5">
                    <a:lumMod val="75000"/>
                  </a:srgbClr>
                </a:solidFill>
              </a:rPr>
              <a:t>Lecture Series: Minimizing Mosquito Mayhem – Science and Solutions, UWI Mona, February 28</a:t>
            </a:r>
            <a:r>
              <a:rPr lang="en-US" sz="1400" b="1" baseline="30000" dirty="0">
                <a:solidFill>
                  <a:srgbClr val="5B9BD5">
                    <a:lumMod val="75000"/>
                  </a:srgbClr>
                </a:solidFill>
              </a:rPr>
              <a:t>th</a:t>
            </a:r>
            <a:r>
              <a:rPr lang="en-US" sz="1400" b="1" baseline="0" dirty="0">
                <a:solidFill>
                  <a:srgbClr val="5B9BD5">
                    <a:lumMod val="75000"/>
                  </a:srgbClr>
                </a:solidFill>
              </a:rPr>
              <a:t>, 2019 </a:t>
            </a:r>
            <a:endParaRPr lang="en-US" sz="1400" b="1" dirty="0">
              <a:solidFill>
                <a:srgbClr val="5B9BD5">
                  <a:lumMod val="75000"/>
                </a:srgbClr>
              </a:solidFill>
            </a:endParaRPr>
          </a:p>
        </p:txBody>
      </p:sp>
    </p:spTree>
    <p:extLst>
      <p:ext uri="{BB962C8B-B14F-4D97-AF65-F5344CB8AC3E}">
        <p14:creationId xmlns:p14="http://schemas.microsoft.com/office/powerpoint/2010/main" val="228805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2000"/>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B4B41C-70E6-4C92-908F-F95E11FED9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19603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hyperlink" Target="http://www-naweb.iaea.org/nafa/resources-nafa/SIT-233stream32.mp4"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6000"/>
            <a:lum/>
          </a:blip>
          <a:srcRect/>
          <a:stretch>
            <a:fillRect t="-4000" b="-4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374950-1E4D-4170-A439-101200E5E897}" type="slidenum">
              <a:rPr lang="en-US" smtClean="0">
                <a:solidFill>
                  <a:prstClr val="black">
                    <a:tint val="75000"/>
                  </a:prstClr>
                </a:solidFill>
              </a:rPr>
              <a:pPr/>
              <a:t>1</a:t>
            </a:fld>
            <a:endParaRPr lang="en-US">
              <a:solidFill>
                <a:prstClr val="black">
                  <a:tint val="75000"/>
                </a:prstClr>
              </a:solidFill>
            </a:endParaRPr>
          </a:p>
        </p:txBody>
      </p:sp>
      <p:sp>
        <p:nvSpPr>
          <p:cNvPr id="3" name="TextBox 2"/>
          <p:cNvSpPr txBox="1"/>
          <p:nvPr/>
        </p:nvSpPr>
        <p:spPr>
          <a:xfrm>
            <a:off x="1304925" y="523875"/>
            <a:ext cx="9525000" cy="1754326"/>
          </a:xfrm>
          <a:prstGeom prst="rect">
            <a:avLst/>
          </a:prstGeom>
          <a:noFill/>
        </p:spPr>
        <p:txBody>
          <a:bodyPr wrap="square" rtlCol="0">
            <a:spAutoFit/>
          </a:bodyPr>
          <a:lstStyle/>
          <a:p>
            <a:pPr algn="ctr"/>
            <a:r>
              <a:rPr lang="en-US" sz="3600" b="1" dirty="0" smtClean="0">
                <a:solidFill>
                  <a:schemeClr val="bg1"/>
                </a:solidFill>
              </a:rPr>
              <a:t>The Sterile Insect Technique as a </a:t>
            </a:r>
            <a:r>
              <a:rPr lang="en-US" sz="3600" b="1" dirty="0">
                <a:solidFill>
                  <a:schemeClr val="bg1"/>
                </a:solidFill>
              </a:rPr>
              <a:t>tool </a:t>
            </a:r>
            <a:r>
              <a:rPr lang="en-US" sz="3600" b="1" dirty="0" smtClean="0">
                <a:solidFill>
                  <a:schemeClr val="bg1"/>
                </a:solidFill>
              </a:rPr>
              <a:t>for controlling</a:t>
            </a:r>
          </a:p>
          <a:p>
            <a:pPr algn="ctr"/>
            <a:r>
              <a:rPr lang="en-US" sz="3600" b="1" dirty="0" smtClean="0">
                <a:solidFill>
                  <a:schemeClr val="bg1"/>
                </a:solidFill>
              </a:rPr>
              <a:t> </a:t>
            </a:r>
            <a:r>
              <a:rPr lang="en-US" sz="3600" b="1" i="1" dirty="0" err="1">
                <a:solidFill>
                  <a:schemeClr val="bg1"/>
                </a:solidFill>
              </a:rPr>
              <a:t>Aedes</a:t>
            </a:r>
            <a:r>
              <a:rPr lang="en-US" sz="3600" b="1" i="1" dirty="0">
                <a:solidFill>
                  <a:schemeClr val="bg1"/>
                </a:solidFill>
              </a:rPr>
              <a:t> </a:t>
            </a:r>
            <a:r>
              <a:rPr lang="en-US" sz="3600" b="1" i="1" dirty="0" err="1">
                <a:solidFill>
                  <a:schemeClr val="bg1"/>
                </a:solidFill>
              </a:rPr>
              <a:t>Aegypti</a:t>
            </a:r>
            <a:r>
              <a:rPr lang="en-US" sz="3600" b="1" i="1" dirty="0">
                <a:solidFill>
                  <a:schemeClr val="bg1"/>
                </a:solidFill>
              </a:rPr>
              <a:t> </a:t>
            </a:r>
          </a:p>
        </p:txBody>
      </p:sp>
      <p:sp>
        <p:nvSpPr>
          <p:cNvPr id="4" name="TextBox 3"/>
          <p:cNvSpPr txBox="1"/>
          <p:nvPr/>
        </p:nvSpPr>
        <p:spPr>
          <a:xfrm>
            <a:off x="2695575" y="4117221"/>
            <a:ext cx="6343650"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Johann Antoine and Charles Grant</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141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0DA257B-F7BE-47A6-A225-47D3167A2704}"/>
              </a:ext>
            </a:extLst>
          </p:cNvPr>
          <p:cNvSpPr>
            <a:spLocks noGrp="1"/>
          </p:cNvSpPr>
          <p:nvPr>
            <p:ph type="sldNum" sz="quarter" idx="12"/>
          </p:nvPr>
        </p:nvSpPr>
        <p:spPr/>
        <p:txBody>
          <a:bodyPr/>
          <a:lstStyle/>
          <a:p>
            <a:fld id="{3C374950-1E4D-4170-A439-101200E5E897}" type="slidenum">
              <a:rPr lang="en-US" smtClean="0">
                <a:solidFill>
                  <a:prstClr val="black">
                    <a:tint val="75000"/>
                  </a:prstClr>
                </a:solidFill>
              </a:rPr>
              <a:pPr/>
              <a:t>10</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6333067" y="1244600"/>
            <a:ext cx="5249334" cy="5235045"/>
          </a:xfrm>
          <a:prstGeom prst="rect">
            <a:avLst/>
          </a:prstGeom>
        </p:spPr>
      </p:pic>
      <p:pic>
        <p:nvPicPr>
          <p:cNvPr id="4" name="Picture 3"/>
          <p:cNvPicPr>
            <a:picLocks noChangeAspect="1"/>
          </p:cNvPicPr>
          <p:nvPr/>
        </p:nvPicPr>
        <p:blipFill>
          <a:blip r:embed="rId3"/>
          <a:stretch>
            <a:fillRect/>
          </a:stretch>
        </p:blipFill>
        <p:spPr>
          <a:xfrm>
            <a:off x="728132" y="1244601"/>
            <a:ext cx="5154160" cy="5127888"/>
          </a:xfrm>
          <a:prstGeom prst="rect">
            <a:avLst/>
          </a:prstGeom>
        </p:spPr>
      </p:pic>
      <p:sp>
        <p:nvSpPr>
          <p:cNvPr id="5" name="Rectangle 4"/>
          <p:cNvSpPr/>
          <p:nvPr/>
        </p:nvSpPr>
        <p:spPr>
          <a:xfrm>
            <a:off x="3087106" y="579680"/>
            <a:ext cx="5590378" cy="584775"/>
          </a:xfrm>
          <a:prstGeom prst="rect">
            <a:avLst/>
          </a:prstGeom>
        </p:spPr>
        <p:txBody>
          <a:bodyPr wrap="none">
            <a:spAutoFit/>
          </a:bodyPr>
          <a:lstStyle/>
          <a:p>
            <a:pPr lvl="0" algn="ctr"/>
            <a:r>
              <a:rPr lang="en-US" sz="3200" i="1" dirty="0" smtClean="0">
                <a:solidFill>
                  <a:srgbClr val="0070C0"/>
                </a:solidFill>
              </a:rPr>
              <a:t>A History </a:t>
            </a:r>
            <a:r>
              <a:rPr lang="en-US" sz="3200" i="1" dirty="0">
                <a:solidFill>
                  <a:srgbClr val="0070C0"/>
                </a:solidFill>
              </a:rPr>
              <a:t>of </a:t>
            </a:r>
            <a:r>
              <a:rPr lang="en-US" sz="3200" i="1" dirty="0" smtClean="0">
                <a:solidFill>
                  <a:srgbClr val="0070C0"/>
                </a:solidFill>
              </a:rPr>
              <a:t>the SIT - Mosquitoes</a:t>
            </a:r>
            <a:endParaRPr lang="en-US" sz="3200" i="1" dirty="0">
              <a:solidFill>
                <a:srgbClr val="0070C0"/>
              </a:solidFill>
            </a:endParaRPr>
          </a:p>
        </p:txBody>
      </p:sp>
    </p:spTree>
    <p:extLst>
      <p:ext uri="{BB962C8B-B14F-4D97-AF65-F5344CB8AC3E}">
        <p14:creationId xmlns:p14="http://schemas.microsoft.com/office/powerpoint/2010/main" val="381400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374950-1E4D-4170-A439-101200E5E897}" type="slidenum">
              <a:rPr lang="en-US" smtClean="0">
                <a:solidFill>
                  <a:prstClr val="black">
                    <a:tint val="75000"/>
                  </a:prstClr>
                </a:solidFill>
              </a:rPr>
              <a:pPr/>
              <a:t>11</a:t>
            </a:fld>
            <a:endParaRPr lang="en-US">
              <a:solidFill>
                <a:prstClr val="black">
                  <a:tint val="75000"/>
                </a:prstClr>
              </a:solidFill>
            </a:endParaRPr>
          </a:p>
        </p:txBody>
      </p:sp>
      <p:sp>
        <p:nvSpPr>
          <p:cNvPr id="5" name="TextBox 4"/>
          <p:cNvSpPr txBox="1"/>
          <p:nvPr/>
        </p:nvSpPr>
        <p:spPr>
          <a:xfrm>
            <a:off x="2779776" y="722376"/>
            <a:ext cx="7040880" cy="535531"/>
          </a:xfrm>
          <a:prstGeom prst="rect">
            <a:avLst/>
          </a:prstGeom>
          <a:noFill/>
        </p:spPr>
        <p:txBody>
          <a:bodyPr wrap="square" rtlCol="0">
            <a:spAutoFit/>
          </a:bodyPr>
          <a:lstStyle/>
          <a:p>
            <a:pPr algn="ctr">
              <a:lnSpc>
                <a:spcPct val="90000"/>
              </a:lnSpc>
              <a:spcBef>
                <a:spcPct val="0"/>
              </a:spcBef>
            </a:pPr>
            <a:r>
              <a:rPr lang="en-US" sz="3200" i="1" dirty="0">
                <a:solidFill>
                  <a:srgbClr val="0070C0"/>
                </a:solidFill>
              </a:rPr>
              <a:t>Phased Conditional Approach </a:t>
            </a:r>
          </a:p>
        </p:txBody>
      </p:sp>
      <p:sp>
        <p:nvSpPr>
          <p:cNvPr id="6" name="Isosceles Triangle 5"/>
          <p:cNvSpPr/>
          <p:nvPr/>
        </p:nvSpPr>
        <p:spPr>
          <a:xfrm>
            <a:off x="3457617" y="1654065"/>
            <a:ext cx="4599432" cy="449884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3600000">
            <a:off x="1536936" y="4134276"/>
            <a:ext cx="2755328"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Capacity building and technology transfer</a:t>
            </a:r>
            <a:endParaRPr lang="en-US" b="1" dirty="0">
              <a:effectLst>
                <a:outerShdw blurRad="38100" dist="38100" dir="2700000" algn="tl">
                  <a:srgbClr val="000000">
                    <a:alpha val="43137"/>
                  </a:srgbClr>
                </a:outerShdw>
              </a:effectLst>
            </a:endParaRPr>
          </a:p>
        </p:txBody>
      </p:sp>
      <p:sp>
        <p:nvSpPr>
          <p:cNvPr id="8" name="Right Arrow 7"/>
          <p:cNvSpPr/>
          <p:nvPr/>
        </p:nvSpPr>
        <p:spPr>
          <a:xfrm rot="-3600000">
            <a:off x="2853371" y="2465021"/>
            <a:ext cx="2228932" cy="23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3780000">
            <a:off x="5616353" y="3314748"/>
            <a:ext cx="4226863"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Commitment of Stakeholders</a:t>
            </a:r>
            <a:endParaRPr lang="en-US" sz="2400" b="1" dirty="0">
              <a:effectLst>
                <a:outerShdw blurRad="38100" dist="38100" dir="2700000" algn="tl">
                  <a:srgbClr val="000000">
                    <a:alpha val="43137"/>
                  </a:srgbClr>
                </a:outerShdw>
              </a:effectLst>
            </a:endParaRPr>
          </a:p>
        </p:txBody>
      </p:sp>
      <p:cxnSp>
        <p:nvCxnSpPr>
          <p:cNvPr id="11" name="Straight Connector 10"/>
          <p:cNvCxnSpPr/>
          <p:nvPr/>
        </p:nvCxnSpPr>
        <p:spPr>
          <a:xfrm>
            <a:off x="3883302" y="5359400"/>
            <a:ext cx="3770565" cy="16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95800" y="4089400"/>
            <a:ext cx="2506133" cy="2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30800" y="2912533"/>
            <a:ext cx="1270000" cy="16934"/>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42559" y="5520298"/>
            <a:ext cx="3846482" cy="400110"/>
          </a:xfrm>
          <a:prstGeom prst="rect">
            <a:avLst/>
          </a:prstGeom>
          <a:noFill/>
        </p:spPr>
        <p:txBody>
          <a:bodyPr wrap="square" rtlCol="0">
            <a:spAutoFit/>
          </a:bodyPr>
          <a:lstStyle/>
          <a:p>
            <a:pPr algn="ctr"/>
            <a:r>
              <a:rPr lang="en-US" sz="2000" b="1" dirty="0" smtClean="0">
                <a:solidFill>
                  <a:schemeClr val="bg2">
                    <a:lumMod val="10000"/>
                  </a:schemeClr>
                </a:solidFill>
              </a:rPr>
              <a:t>Collection of baseline data </a:t>
            </a:r>
            <a:endParaRPr lang="en-US" sz="2000" b="1" dirty="0">
              <a:solidFill>
                <a:schemeClr val="bg2">
                  <a:lumMod val="10000"/>
                </a:schemeClr>
              </a:solidFill>
            </a:endParaRPr>
          </a:p>
        </p:txBody>
      </p:sp>
      <p:sp>
        <p:nvSpPr>
          <p:cNvPr id="24" name="TextBox 23"/>
          <p:cNvSpPr txBox="1"/>
          <p:nvPr/>
        </p:nvSpPr>
        <p:spPr>
          <a:xfrm>
            <a:off x="4495800" y="4224867"/>
            <a:ext cx="2506133" cy="707886"/>
          </a:xfrm>
          <a:prstGeom prst="rect">
            <a:avLst/>
          </a:prstGeom>
          <a:noFill/>
        </p:spPr>
        <p:txBody>
          <a:bodyPr wrap="square" rtlCol="0">
            <a:spAutoFit/>
          </a:bodyPr>
          <a:lstStyle/>
          <a:p>
            <a:pPr algn="ctr"/>
            <a:r>
              <a:rPr lang="en-US" sz="2000" b="1" dirty="0" smtClean="0">
                <a:solidFill>
                  <a:schemeClr val="bg2">
                    <a:lumMod val="10000"/>
                  </a:schemeClr>
                </a:solidFill>
              </a:rPr>
              <a:t>Pilot preparation and </a:t>
            </a:r>
          </a:p>
          <a:p>
            <a:pPr algn="ctr"/>
            <a:r>
              <a:rPr lang="en-US" sz="2000" b="1" dirty="0" smtClean="0">
                <a:solidFill>
                  <a:schemeClr val="bg2">
                    <a:lumMod val="10000"/>
                  </a:schemeClr>
                </a:solidFill>
              </a:rPr>
              <a:t>Implementation </a:t>
            </a:r>
            <a:endParaRPr lang="en-US" sz="2000" b="1" dirty="0">
              <a:solidFill>
                <a:schemeClr val="bg2">
                  <a:lumMod val="10000"/>
                </a:schemeClr>
              </a:solidFill>
            </a:endParaRPr>
          </a:p>
        </p:txBody>
      </p:sp>
      <p:sp>
        <p:nvSpPr>
          <p:cNvPr id="25" name="TextBox 24"/>
          <p:cNvSpPr txBox="1"/>
          <p:nvPr/>
        </p:nvSpPr>
        <p:spPr>
          <a:xfrm>
            <a:off x="5046133" y="3208867"/>
            <a:ext cx="1430867" cy="707886"/>
          </a:xfrm>
          <a:prstGeom prst="rect">
            <a:avLst/>
          </a:prstGeom>
          <a:noFill/>
        </p:spPr>
        <p:txBody>
          <a:bodyPr wrap="square" rtlCol="0">
            <a:spAutoFit/>
          </a:bodyPr>
          <a:lstStyle/>
          <a:p>
            <a:pPr algn="ctr"/>
            <a:r>
              <a:rPr lang="en-US" sz="2000" b="1" dirty="0" smtClean="0">
                <a:solidFill>
                  <a:schemeClr val="bg2">
                    <a:lumMod val="10000"/>
                  </a:schemeClr>
                </a:solidFill>
              </a:rPr>
              <a:t>Pre- operational</a:t>
            </a:r>
            <a:endParaRPr lang="en-US" sz="2000" b="1" dirty="0">
              <a:solidFill>
                <a:schemeClr val="bg2">
                  <a:lumMod val="10000"/>
                </a:schemeClr>
              </a:solidFill>
            </a:endParaRPr>
          </a:p>
        </p:txBody>
      </p:sp>
      <p:sp>
        <p:nvSpPr>
          <p:cNvPr id="26" name="TextBox 25"/>
          <p:cNvSpPr txBox="1"/>
          <p:nvPr/>
        </p:nvSpPr>
        <p:spPr>
          <a:xfrm>
            <a:off x="5096542" y="2370554"/>
            <a:ext cx="1786467" cy="400110"/>
          </a:xfrm>
          <a:prstGeom prst="rect">
            <a:avLst/>
          </a:prstGeom>
          <a:noFill/>
        </p:spPr>
        <p:txBody>
          <a:bodyPr wrap="square" rtlCol="0">
            <a:spAutoFit/>
          </a:bodyPr>
          <a:lstStyle/>
          <a:p>
            <a:r>
              <a:rPr lang="en-US" sz="2000" b="1" dirty="0" smtClean="0"/>
              <a:t>Operational</a:t>
            </a:r>
            <a:endParaRPr lang="en-US" sz="2000" b="1" dirty="0"/>
          </a:p>
        </p:txBody>
      </p:sp>
    </p:spTree>
    <p:extLst>
      <p:ext uri="{BB962C8B-B14F-4D97-AF65-F5344CB8AC3E}">
        <p14:creationId xmlns:p14="http://schemas.microsoft.com/office/powerpoint/2010/main" val="1322217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374950-1E4D-4170-A439-101200E5E897}" type="slidenum">
              <a:rPr lang="en-US" smtClean="0">
                <a:solidFill>
                  <a:prstClr val="black">
                    <a:tint val="75000"/>
                  </a:prstClr>
                </a:solidFill>
              </a:rPr>
              <a:pPr/>
              <a:t>12</a:t>
            </a:fld>
            <a:endParaRPr lang="en-US">
              <a:solidFill>
                <a:prstClr val="black">
                  <a:tint val="75000"/>
                </a:prstClr>
              </a:solidFill>
            </a:endParaRPr>
          </a:p>
        </p:txBody>
      </p:sp>
      <p:sp>
        <p:nvSpPr>
          <p:cNvPr id="5" name="TextBox 4"/>
          <p:cNvSpPr txBox="1"/>
          <p:nvPr/>
        </p:nvSpPr>
        <p:spPr>
          <a:xfrm>
            <a:off x="1473201" y="939800"/>
            <a:ext cx="8161866" cy="535531"/>
          </a:xfrm>
          <a:prstGeom prst="rect">
            <a:avLst/>
          </a:prstGeom>
          <a:noFill/>
        </p:spPr>
        <p:txBody>
          <a:bodyPr wrap="square" rtlCol="0">
            <a:spAutoFit/>
          </a:bodyPr>
          <a:lstStyle/>
          <a:p>
            <a:pPr algn="ctr">
              <a:lnSpc>
                <a:spcPct val="90000"/>
              </a:lnSpc>
              <a:spcBef>
                <a:spcPct val="0"/>
              </a:spcBef>
            </a:pPr>
            <a:r>
              <a:rPr lang="en-US" sz="3200" i="1" dirty="0">
                <a:solidFill>
                  <a:srgbClr val="0070C0"/>
                </a:solidFill>
              </a:rPr>
              <a:t>…………..in conclusion </a:t>
            </a:r>
          </a:p>
        </p:txBody>
      </p:sp>
      <p:sp>
        <p:nvSpPr>
          <p:cNvPr id="6" name="TextBox 5"/>
          <p:cNvSpPr txBox="1"/>
          <p:nvPr/>
        </p:nvSpPr>
        <p:spPr>
          <a:xfrm>
            <a:off x="1473201" y="1744133"/>
            <a:ext cx="844973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SIT is </a:t>
            </a:r>
            <a:r>
              <a:rPr lang="en-US" dirty="0" smtClean="0">
                <a:solidFill>
                  <a:srgbClr val="FF0000"/>
                </a:solidFill>
              </a:rPr>
              <a:t>NOT </a:t>
            </a:r>
            <a:r>
              <a:rPr lang="en-US" dirty="0" smtClean="0"/>
              <a:t>a silver bullet and invariably is a component of an area-wide integrated pest management </a:t>
            </a:r>
            <a:r>
              <a:rPr lang="en-US" dirty="0" err="1" smtClean="0"/>
              <a:t>programme</a:t>
            </a:r>
            <a:endParaRPr lang="en-US" dirty="0">
              <a:solidFill>
                <a:srgbClr val="FF0000"/>
              </a:solidFill>
            </a:endParaRPr>
          </a:p>
        </p:txBody>
      </p:sp>
      <p:sp>
        <p:nvSpPr>
          <p:cNvPr id="7" name="TextBox 6"/>
          <p:cNvSpPr txBox="1"/>
          <p:nvPr/>
        </p:nvSpPr>
        <p:spPr>
          <a:xfrm>
            <a:off x="1473201" y="2624137"/>
            <a:ext cx="83820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sterile males produced will not be radioactive </a:t>
            </a:r>
            <a:endParaRPr lang="en-US" dirty="0"/>
          </a:p>
        </p:txBody>
      </p:sp>
      <p:sp>
        <p:nvSpPr>
          <p:cNvPr id="8" name="TextBox 7"/>
          <p:cNvSpPr txBox="1"/>
          <p:nvPr/>
        </p:nvSpPr>
        <p:spPr>
          <a:xfrm>
            <a:off x="1473201" y="3342474"/>
            <a:ext cx="6654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use of transgenic animals </a:t>
            </a:r>
            <a:endParaRPr lang="en-US" dirty="0"/>
          </a:p>
        </p:txBody>
      </p:sp>
      <p:sp>
        <p:nvSpPr>
          <p:cNvPr id="9" name="TextBox 8"/>
          <p:cNvSpPr txBox="1"/>
          <p:nvPr/>
        </p:nvSpPr>
        <p:spPr>
          <a:xfrm>
            <a:off x="1473201" y="4060811"/>
            <a:ext cx="735753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Phased conditional approach integral to the success of the SIT for mosquitoes </a:t>
            </a:r>
            <a:endParaRPr lang="en-US" dirty="0"/>
          </a:p>
        </p:txBody>
      </p:sp>
      <p:sp>
        <p:nvSpPr>
          <p:cNvPr id="10" name="TextBox 9"/>
          <p:cNvSpPr txBox="1"/>
          <p:nvPr/>
        </p:nvSpPr>
        <p:spPr>
          <a:xfrm>
            <a:off x="1473201" y="4961467"/>
            <a:ext cx="7247467"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Success may involve a combination of sterilization techniques for greater efficacy </a:t>
            </a:r>
            <a:endParaRPr lang="en-US" dirty="0"/>
          </a:p>
        </p:txBody>
      </p:sp>
    </p:spTree>
    <p:extLst>
      <p:ext uri="{BB962C8B-B14F-4D97-AF65-F5344CB8AC3E}">
        <p14:creationId xmlns:p14="http://schemas.microsoft.com/office/powerpoint/2010/main" val="32524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6F5"/>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374950-1E4D-4170-A439-101200E5E897}" type="slidenum">
              <a:rPr lang="en-US" smtClean="0">
                <a:solidFill>
                  <a:prstClr val="black">
                    <a:tint val="75000"/>
                  </a:prstClr>
                </a:solidFill>
              </a:rPr>
              <a:pPr/>
              <a:t>13</a:t>
            </a:fld>
            <a:endParaRPr lang="en-US">
              <a:solidFill>
                <a:prstClr val="black">
                  <a:tint val="75000"/>
                </a:prstClr>
              </a:solidFill>
            </a:endParaRPr>
          </a:p>
        </p:txBody>
      </p:sp>
      <p:pic>
        <p:nvPicPr>
          <p:cNvPr id="8" name="Picture 7"/>
          <p:cNvPicPr>
            <a:picLocks noChangeAspect="1"/>
          </p:cNvPicPr>
          <p:nvPr/>
        </p:nvPicPr>
        <p:blipFill>
          <a:blip r:embed="rId2"/>
          <a:stretch>
            <a:fillRect/>
          </a:stretch>
        </p:blipFill>
        <p:spPr>
          <a:xfrm>
            <a:off x="4777558" y="3243263"/>
            <a:ext cx="2340262" cy="1557338"/>
          </a:xfrm>
          <a:prstGeom prst="rect">
            <a:avLst/>
          </a:prstGeom>
        </p:spPr>
      </p:pic>
      <p:pic>
        <p:nvPicPr>
          <p:cNvPr id="9" name="Picture 8"/>
          <p:cNvPicPr>
            <a:picLocks noChangeAspect="1"/>
          </p:cNvPicPr>
          <p:nvPr/>
        </p:nvPicPr>
        <p:blipFill>
          <a:blip r:embed="rId3"/>
          <a:stretch>
            <a:fillRect/>
          </a:stretch>
        </p:blipFill>
        <p:spPr>
          <a:xfrm>
            <a:off x="1249260" y="0"/>
            <a:ext cx="9693480" cy="6068797"/>
          </a:xfrm>
          <a:prstGeom prst="rect">
            <a:avLst/>
          </a:prstGeom>
        </p:spPr>
      </p:pic>
    </p:spTree>
    <p:extLst>
      <p:ext uri="{BB962C8B-B14F-4D97-AF65-F5344CB8AC3E}">
        <p14:creationId xmlns:p14="http://schemas.microsoft.com/office/powerpoint/2010/main" val="2638320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7204"/>
            <a:ext cx="12191999" cy="584775"/>
          </a:xfrm>
          <a:prstGeom prst="rect">
            <a:avLst/>
          </a:prstGeom>
        </p:spPr>
        <p:txBody>
          <a:bodyPr wrap="square">
            <a:spAutoFit/>
          </a:bodyPr>
          <a:lstStyle/>
          <a:p>
            <a:pPr lvl="0" algn="ctr"/>
            <a:r>
              <a:rPr lang="en-US" sz="3200" i="1" dirty="0">
                <a:solidFill>
                  <a:srgbClr val="0070C0"/>
                </a:solidFill>
              </a:rPr>
              <a:t>What is the SIT?</a:t>
            </a:r>
          </a:p>
        </p:txBody>
      </p:sp>
      <p:sp>
        <p:nvSpPr>
          <p:cNvPr id="8" name="TextBox 7"/>
          <p:cNvSpPr txBox="1"/>
          <p:nvPr/>
        </p:nvSpPr>
        <p:spPr>
          <a:xfrm>
            <a:off x="863600" y="1201979"/>
            <a:ext cx="11142134" cy="2154436"/>
          </a:xfrm>
          <a:prstGeom prst="rect">
            <a:avLst/>
          </a:prstGeom>
          <a:noFill/>
        </p:spPr>
        <p:txBody>
          <a:bodyPr wrap="square" rtlCol="0">
            <a:spAutoFit/>
          </a:bodyPr>
          <a:lstStyle/>
          <a:p>
            <a:pPr>
              <a:lnSpc>
                <a:spcPct val="114000"/>
              </a:lnSpc>
            </a:pPr>
            <a:r>
              <a:rPr lang="en-US" sz="2000" dirty="0">
                <a:hlinkClick r:id="rId3"/>
              </a:rPr>
              <a:t>The Sterile Insect Technique</a:t>
            </a:r>
            <a:r>
              <a:rPr lang="en-US" sz="2000" dirty="0"/>
              <a:t>, best known by its acronym SIT and also identified as the Sterile Insect Release Method (SIRM), is a biologically-based method for the management of key insect pests of agricultural and medical/veterinary importance. In the FAO glossary, the Sterile Insect Technique is defined as “</a:t>
            </a:r>
            <a:r>
              <a:rPr lang="en-US" sz="2000" i="1" dirty="0"/>
              <a:t>a method of pest control using area-wide </a:t>
            </a:r>
            <a:r>
              <a:rPr lang="en-US" sz="2000" i="1" dirty="0" err="1"/>
              <a:t>inundative</a:t>
            </a:r>
            <a:r>
              <a:rPr lang="en-US" sz="2000" i="1" dirty="0"/>
              <a:t> releases of sterile insects to reduce reproduction in a field population of the same species</a:t>
            </a:r>
            <a:r>
              <a:rPr lang="en-US" sz="2000" dirty="0"/>
              <a:t>”</a:t>
            </a:r>
          </a:p>
          <a:p>
            <a:r>
              <a:rPr lang="en-US" sz="2000" dirty="0" smtClean="0"/>
              <a:t>- </a:t>
            </a:r>
            <a:r>
              <a:rPr lang="en-US" sz="2000" dirty="0"/>
              <a:t>Joint FAO/IAEA </a:t>
            </a:r>
            <a:r>
              <a:rPr lang="en-US" sz="2000" dirty="0" err="1"/>
              <a:t>Programme</a:t>
            </a:r>
            <a:r>
              <a:rPr lang="en-US" sz="2000" dirty="0"/>
              <a:t> Nuclear Techniques in Food and Agriculture</a:t>
            </a:r>
          </a:p>
        </p:txBody>
      </p:sp>
      <p:sp>
        <p:nvSpPr>
          <p:cNvPr id="9" name="TextBox 8"/>
          <p:cNvSpPr txBox="1"/>
          <p:nvPr/>
        </p:nvSpPr>
        <p:spPr>
          <a:xfrm>
            <a:off x="863600" y="4154121"/>
            <a:ext cx="5127683" cy="2031325"/>
          </a:xfrm>
          <a:prstGeom prst="rect">
            <a:avLst/>
          </a:prstGeom>
          <a:noFill/>
        </p:spPr>
        <p:txBody>
          <a:bodyPr wrap="square" rtlCol="0">
            <a:spAutoFit/>
          </a:bodyPr>
          <a:lstStyle/>
          <a:p>
            <a:pPr marL="285750" indent="-285750">
              <a:buFont typeface="Arial" panose="020B0604020202020204" pitchFamily="34" charset="0"/>
              <a:buChar char="•"/>
            </a:pPr>
            <a:r>
              <a:rPr lang="en-JM" dirty="0"/>
              <a:t>This technique is usually used as </a:t>
            </a:r>
            <a:r>
              <a:rPr lang="en-JM" i="1" dirty="0">
                <a:solidFill>
                  <a:srgbClr val="FF0000"/>
                </a:solidFill>
              </a:rPr>
              <a:t>one of the components </a:t>
            </a:r>
            <a:r>
              <a:rPr lang="en-JM" dirty="0"/>
              <a:t>of area-wide integrated pest management programs, where the density of the target insect pest population is initially reduced by other control methods, like cultural or chemical </a:t>
            </a:r>
            <a:r>
              <a:rPr lang="en-JM" dirty="0" smtClean="0"/>
              <a:t>control. </a:t>
            </a:r>
            <a:endParaRPr lang="en-US" dirty="0"/>
          </a:p>
          <a:p>
            <a:r>
              <a:rPr lang="en-US" dirty="0"/>
              <a:t>  </a:t>
            </a:r>
          </a:p>
        </p:txBody>
      </p:sp>
      <p:pic>
        <p:nvPicPr>
          <p:cNvPr id="3" name="Picture 2"/>
          <p:cNvPicPr>
            <a:picLocks noChangeAspect="1"/>
          </p:cNvPicPr>
          <p:nvPr/>
        </p:nvPicPr>
        <p:blipFill>
          <a:blip r:embed="rId4"/>
          <a:stretch>
            <a:fillRect/>
          </a:stretch>
        </p:blipFill>
        <p:spPr>
          <a:xfrm>
            <a:off x="6095999" y="3507135"/>
            <a:ext cx="5562600" cy="3071465"/>
          </a:xfrm>
          <a:prstGeom prst="rect">
            <a:avLst/>
          </a:prstGeom>
        </p:spPr>
      </p:pic>
      <p:sp>
        <p:nvSpPr>
          <p:cNvPr id="2" name="Slide Number Placeholder 1"/>
          <p:cNvSpPr>
            <a:spLocks noGrp="1"/>
          </p:cNvSpPr>
          <p:nvPr>
            <p:ph type="sldNum" sz="quarter" idx="12"/>
          </p:nvPr>
        </p:nvSpPr>
        <p:spPr/>
        <p:txBody>
          <a:bodyPr/>
          <a:lstStyle/>
          <a:p>
            <a:fld id="{3C374950-1E4D-4170-A439-101200E5E897}"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8461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374950-1E4D-4170-A439-101200E5E897}" type="slidenum">
              <a:rPr lang="en-US" smtClean="0">
                <a:solidFill>
                  <a:prstClr val="black">
                    <a:tint val="75000"/>
                  </a:prstClr>
                </a:solidFill>
              </a:rPr>
              <a:pPr/>
              <a:t>3</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234626" y="1322976"/>
            <a:ext cx="1811867" cy="2181803"/>
          </a:xfrm>
          <a:prstGeom prst="rect">
            <a:avLst/>
          </a:prstGeom>
        </p:spPr>
      </p:pic>
      <p:sp>
        <p:nvSpPr>
          <p:cNvPr id="4" name="Rectangle 3"/>
          <p:cNvSpPr/>
          <p:nvPr/>
        </p:nvSpPr>
        <p:spPr>
          <a:xfrm>
            <a:off x="234626" y="3689445"/>
            <a:ext cx="1811867" cy="584775"/>
          </a:xfrm>
          <a:prstGeom prst="rect">
            <a:avLst/>
          </a:prstGeom>
        </p:spPr>
        <p:txBody>
          <a:bodyPr wrap="square">
            <a:spAutoFit/>
          </a:bodyPr>
          <a:lstStyle/>
          <a:p>
            <a:pPr>
              <a:defRPr/>
            </a:pPr>
            <a:r>
              <a:rPr lang="en-GB" sz="1600" dirty="0">
                <a:solidFill>
                  <a:schemeClr val="tx1">
                    <a:lumMod val="75000"/>
                  </a:schemeClr>
                </a:solidFill>
              </a:rPr>
              <a:t>Hermann J. Muller</a:t>
            </a:r>
          </a:p>
          <a:p>
            <a:pPr>
              <a:defRPr/>
            </a:pPr>
            <a:r>
              <a:rPr lang="en-GB" sz="1600" dirty="0">
                <a:solidFill>
                  <a:schemeClr val="tx1">
                    <a:lumMod val="75000"/>
                  </a:schemeClr>
                </a:solidFill>
              </a:rPr>
              <a:t>(1890-1967)</a:t>
            </a:r>
          </a:p>
        </p:txBody>
      </p:sp>
      <p:sp>
        <p:nvSpPr>
          <p:cNvPr id="5" name="Rectangle 4"/>
          <p:cNvSpPr/>
          <p:nvPr/>
        </p:nvSpPr>
        <p:spPr>
          <a:xfrm>
            <a:off x="3527659" y="738201"/>
            <a:ext cx="4103752" cy="584775"/>
          </a:xfrm>
          <a:prstGeom prst="rect">
            <a:avLst/>
          </a:prstGeom>
        </p:spPr>
        <p:txBody>
          <a:bodyPr wrap="none">
            <a:spAutoFit/>
          </a:bodyPr>
          <a:lstStyle/>
          <a:p>
            <a:pPr algn="ctr"/>
            <a:r>
              <a:rPr lang="en-US" sz="3200" i="1" dirty="0">
                <a:solidFill>
                  <a:srgbClr val="0070C0"/>
                </a:solidFill>
              </a:rPr>
              <a:t>The </a:t>
            </a:r>
            <a:r>
              <a:rPr lang="en-US" sz="3200" i="1" dirty="0" smtClean="0">
                <a:solidFill>
                  <a:srgbClr val="0070C0"/>
                </a:solidFill>
              </a:rPr>
              <a:t>Development </a:t>
            </a:r>
            <a:r>
              <a:rPr lang="en-US" sz="3200" i="1" dirty="0">
                <a:solidFill>
                  <a:srgbClr val="0070C0"/>
                </a:solidFill>
              </a:rPr>
              <a:t>of SIT</a:t>
            </a:r>
          </a:p>
        </p:txBody>
      </p:sp>
      <p:pic>
        <p:nvPicPr>
          <p:cNvPr id="6" name="Picture 5"/>
          <p:cNvPicPr>
            <a:picLocks noChangeAspect="1"/>
          </p:cNvPicPr>
          <p:nvPr/>
        </p:nvPicPr>
        <p:blipFill>
          <a:blip r:embed="rId3"/>
          <a:stretch>
            <a:fillRect/>
          </a:stretch>
        </p:blipFill>
        <p:spPr>
          <a:xfrm>
            <a:off x="2325893" y="1322976"/>
            <a:ext cx="2787973" cy="2193683"/>
          </a:xfrm>
          <a:prstGeom prst="rect">
            <a:avLst/>
          </a:prstGeom>
        </p:spPr>
      </p:pic>
      <p:sp>
        <p:nvSpPr>
          <p:cNvPr id="8" name="TextBox 7"/>
          <p:cNvSpPr txBox="1"/>
          <p:nvPr/>
        </p:nvSpPr>
        <p:spPr>
          <a:xfrm>
            <a:off x="2226732" y="3689445"/>
            <a:ext cx="3126375" cy="861774"/>
          </a:xfrm>
          <a:prstGeom prst="rect">
            <a:avLst/>
          </a:prstGeom>
          <a:noFill/>
        </p:spPr>
        <p:txBody>
          <a:bodyPr wrap="square" rtlCol="0">
            <a:spAutoFit/>
          </a:bodyPr>
          <a:lstStyle/>
          <a:p>
            <a:r>
              <a:rPr lang="en-US" sz="1600" dirty="0"/>
              <a:t>Raymond C</a:t>
            </a:r>
            <a:r>
              <a:rPr lang="en-US" sz="1600" dirty="0" smtClean="0"/>
              <a:t>. Bushland </a:t>
            </a:r>
            <a:r>
              <a:rPr lang="en-US" sz="1600" dirty="0" smtClean="0"/>
              <a:t>1910-1995</a:t>
            </a:r>
            <a:r>
              <a:rPr lang="en-US" sz="1600" dirty="0"/>
              <a:t>)</a:t>
            </a:r>
          </a:p>
          <a:p>
            <a:r>
              <a:rPr lang="en-US" sz="1600" dirty="0"/>
              <a:t>Edward F. </a:t>
            </a:r>
            <a:r>
              <a:rPr lang="en-US" sz="1600" dirty="0" err="1"/>
              <a:t>Knipling</a:t>
            </a:r>
            <a:r>
              <a:rPr lang="en-US" sz="1600" dirty="0"/>
              <a:t> (1909-2000)</a:t>
            </a:r>
          </a:p>
          <a:p>
            <a:endParaRPr lang="en-US" dirty="0"/>
          </a:p>
        </p:txBody>
      </p:sp>
      <p:pic>
        <p:nvPicPr>
          <p:cNvPr id="9" name="Picture 8"/>
          <p:cNvPicPr>
            <a:picLocks noChangeAspect="1"/>
          </p:cNvPicPr>
          <p:nvPr/>
        </p:nvPicPr>
        <p:blipFill>
          <a:blip r:embed="rId4"/>
          <a:stretch>
            <a:fillRect/>
          </a:stretch>
        </p:blipFill>
        <p:spPr>
          <a:xfrm>
            <a:off x="162807" y="4458886"/>
            <a:ext cx="2389511" cy="1915600"/>
          </a:xfrm>
          <a:prstGeom prst="rect">
            <a:avLst/>
          </a:prstGeom>
        </p:spPr>
      </p:pic>
      <p:pic>
        <p:nvPicPr>
          <p:cNvPr id="10" name="Picture 9"/>
          <p:cNvPicPr>
            <a:picLocks noChangeAspect="1"/>
          </p:cNvPicPr>
          <p:nvPr/>
        </p:nvPicPr>
        <p:blipFill>
          <a:blip r:embed="rId5"/>
          <a:stretch>
            <a:fillRect/>
          </a:stretch>
        </p:blipFill>
        <p:spPr>
          <a:xfrm>
            <a:off x="2963334" y="4458886"/>
            <a:ext cx="2150533" cy="1628647"/>
          </a:xfrm>
          <a:prstGeom prst="rect">
            <a:avLst/>
          </a:prstGeom>
        </p:spPr>
      </p:pic>
      <p:sp>
        <p:nvSpPr>
          <p:cNvPr id="12" name="TextBox 11"/>
          <p:cNvSpPr txBox="1"/>
          <p:nvPr/>
        </p:nvSpPr>
        <p:spPr>
          <a:xfrm>
            <a:off x="5858933" y="1322976"/>
            <a:ext cx="5494867" cy="5355312"/>
          </a:xfrm>
          <a:prstGeom prst="rect">
            <a:avLst/>
          </a:prstGeom>
          <a:noFill/>
        </p:spPr>
        <p:txBody>
          <a:bodyPr wrap="square" rtlCol="0">
            <a:spAutoFit/>
          </a:bodyPr>
          <a:lstStyle/>
          <a:p>
            <a:r>
              <a:rPr lang="en-JM" dirty="0"/>
              <a:t>The idea that populations of economically important insect species might be controlled, managed or eradicated through genetic manipulation was conceived in the late 1930s by an American </a:t>
            </a:r>
            <a:r>
              <a:rPr lang="en-JM" dirty="0" smtClean="0"/>
              <a:t>entomologist</a:t>
            </a:r>
          </a:p>
          <a:p>
            <a:endParaRPr lang="en-JM" dirty="0"/>
          </a:p>
          <a:p>
            <a:r>
              <a:rPr lang="en-US" dirty="0">
                <a:solidFill>
                  <a:srgbClr val="333333"/>
                </a:solidFill>
                <a:cs typeface="Arial" panose="020B0604020202020204" pitchFamily="34" charset="0"/>
              </a:rPr>
              <a:t>A. S. </a:t>
            </a:r>
            <a:r>
              <a:rPr lang="en-US" dirty="0" err="1">
                <a:solidFill>
                  <a:srgbClr val="333333"/>
                </a:solidFill>
                <a:cs typeface="Arial" panose="020B0604020202020204" pitchFamily="34" charset="0"/>
              </a:rPr>
              <a:t>Serebrovskii</a:t>
            </a:r>
            <a:r>
              <a:rPr lang="en-US" dirty="0">
                <a:solidFill>
                  <a:srgbClr val="333333"/>
                </a:solidFill>
                <a:cs typeface="Arial" panose="020B0604020202020204" pitchFamily="34" charset="0"/>
              </a:rPr>
              <a:t>, </a:t>
            </a:r>
            <a:r>
              <a:rPr lang="en-JM" dirty="0">
                <a:cs typeface="Arial" panose="020B0604020202020204" pitchFamily="34" charset="0"/>
              </a:rPr>
              <a:t>Soviet geneticist</a:t>
            </a:r>
            <a:r>
              <a:rPr lang="en-US" dirty="0">
                <a:solidFill>
                  <a:srgbClr val="333333"/>
                </a:solidFill>
                <a:cs typeface="Arial" panose="020B0604020202020204" pitchFamily="34" charset="0"/>
              </a:rPr>
              <a:t> at Moscow State University also independently published this concept.</a:t>
            </a:r>
            <a:endParaRPr lang="en-JM" dirty="0">
              <a:cs typeface="Arial" panose="020B0604020202020204" pitchFamily="34" charset="0"/>
            </a:endParaRPr>
          </a:p>
          <a:p>
            <a:endParaRPr lang="en-US" dirty="0" smtClean="0"/>
          </a:p>
          <a:p>
            <a:r>
              <a:rPr lang="en-US" dirty="0">
                <a:solidFill>
                  <a:srgbClr val="333333"/>
                </a:solidFill>
                <a:latin typeface="Calibri" panose="020F0502020204030204" pitchFamily="34" charset="0"/>
                <a:cs typeface="Calibri" panose="020F0502020204030204" pitchFamily="34" charset="0"/>
              </a:rPr>
              <a:t>F. L. </a:t>
            </a:r>
            <a:r>
              <a:rPr lang="en-US" dirty="0" err="1">
                <a:solidFill>
                  <a:srgbClr val="333333"/>
                </a:solidFill>
                <a:latin typeface="Calibri" panose="020F0502020204030204" pitchFamily="34" charset="0"/>
                <a:cs typeface="Calibri" panose="020F0502020204030204" pitchFamily="34" charset="0"/>
              </a:rPr>
              <a:t>Vanderplank</a:t>
            </a:r>
            <a:r>
              <a:rPr lang="en-US" dirty="0">
                <a:solidFill>
                  <a:srgbClr val="333333"/>
                </a:solidFill>
                <a:latin typeface="Calibri" panose="020F0502020204030204" pitchFamily="34" charset="0"/>
                <a:cs typeface="Calibri" panose="020F0502020204030204" pitchFamily="34" charset="0"/>
              </a:rPr>
              <a:t> at a tsetse field research station in rural Tanganyika (now Tanzania) used hybrid sterility to suppress a tsetse population in a large field experiment, but lacked the resources to develop this method further</a:t>
            </a:r>
            <a:endParaRPr lang="en-JM" dirty="0">
              <a:latin typeface="Calibri" panose="020F0502020204030204" pitchFamily="34" charset="0"/>
              <a:cs typeface="Calibri" panose="020F0502020204030204" pitchFamily="34" charset="0"/>
            </a:endParaRPr>
          </a:p>
          <a:p>
            <a:endParaRPr lang="en-US" dirty="0" smtClean="0"/>
          </a:p>
          <a:p>
            <a:r>
              <a:rPr lang="en-US" dirty="0" err="1">
                <a:solidFill>
                  <a:srgbClr val="333333"/>
                </a:solidFill>
              </a:rPr>
              <a:t>Knipling</a:t>
            </a:r>
            <a:r>
              <a:rPr lang="en-US" dirty="0">
                <a:solidFill>
                  <a:srgbClr val="333333"/>
                </a:solidFill>
              </a:rPr>
              <a:t> and with R.C. Bushland exploited H. J. Muller's discovery that ionizing radiation can induce dominant lethal mutations. Their efforts led to the eradication of the New World Screwworm fly </a:t>
            </a:r>
            <a:r>
              <a:rPr lang="en-US" i="1" dirty="0">
                <a:solidFill>
                  <a:srgbClr val="333333"/>
                </a:solidFill>
              </a:rPr>
              <a:t>C. </a:t>
            </a:r>
            <a:r>
              <a:rPr lang="en-US" i="1" dirty="0" err="1">
                <a:solidFill>
                  <a:srgbClr val="333333"/>
                </a:solidFill>
              </a:rPr>
              <a:t>hominivorax</a:t>
            </a:r>
            <a:r>
              <a:rPr lang="en-US" i="1" dirty="0">
                <a:solidFill>
                  <a:srgbClr val="333333"/>
                </a:solidFill>
              </a:rPr>
              <a:t> </a:t>
            </a:r>
            <a:r>
              <a:rPr lang="en-US" dirty="0">
                <a:solidFill>
                  <a:srgbClr val="333333"/>
                </a:solidFill>
              </a:rPr>
              <a:t>from the southern United States.</a:t>
            </a:r>
            <a:endParaRPr lang="en-JM" dirty="0"/>
          </a:p>
          <a:p>
            <a:endParaRPr lang="en-US" dirty="0"/>
          </a:p>
        </p:txBody>
      </p:sp>
      <p:sp>
        <p:nvSpPr>
          <p:cNvPr id="13" name="TextBox 12"/>
          <p:cNvSpPr txBox="1"/>
          <p:nvPr/>
        </p:nvSpPr>
        <p:spPr>
          <a:xfrm>
            <a:off x="2790613" y="6087533"/>
            <a:ext cx="2788920" cy="338554"/>
          </a:xfrm>
          <a:prstGeom prst="rect">
            <a:avLst/>
          </a:prstGeom>
          <a:noFill/>
        </p:spPr>
        <p:txBody>
          <a:bodyPr wrap="square" rtlCol="0">
            <a:spAutoFit/>
          </a:bodyPr>
          <a:lstStyle/>
          <a:p>
            <a:r>
              <a:rPr lang="en-US" sz="1600" i="1" dirty="0" err="1">
                <a:solidFill>
                  <a:schemeClr val="tx1">
                    <a:lumMod val="75000"/>
                  </a:schemeClr>
                </a:solidFill>
              </a:rPr>
              <a:t>Cochliomyia</a:t>
            </a:r>
            <a:r>
              <a:rPr lang="en-US" sz="1600" i="1" dirty="0">
                <a:solidFill>
                  <a:schemeClr val="tx1">
                    <a:lumMod val="75000"/>
                  </a:schemeClr>
                </a:solidFill>
              </a:rPr>
              <a:t> </a:t>
            </a:r>
            <a:r>
              <a:rPr lang="en-US" sz="1600" i="1" dirty="0" err="1">
                <a:solidFill>
                  <a:schemeClr val="tx1">
                    <a:lumMod val="75000"/>
                  </a:schemeClr>
                </a:solidFill>
              </a:rPr>
              <a:t>hominivorax</a:t>
            </a:r>
            <a:endParaRPr lang="en-US" sz="1600" dirty="0"/>
          </a:p>
        </p:txBody>
      </p:sp>
    </p:spTree>
    <p:extLst>
      <p:ext uri="{BB962C8B-B14F-4D97-AF65-F5344CB8AC3E}">
        <p14:creationId xmlns:p14="http://schemas.microsoft.com/office/powerpoint/2010/main" val="3355134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374950-1E4D-4170-A439-101200E5E897}" type="slidenum">
              <a:rPr lang="en-US" smtClean="0">
                <a:solidFill>
                  <a:prstClr val="black">
                    <a:tint val="75000"/>
                  </a:prstClr>
                </a:solidFill>
              </a:rPr>
              <a:pPr/>
              <a:t>4</a:t>
            </a:fld>
            <a:endParaRPr lang="en-US">
              <a:solidFill>
                <a:prstClr val="black">
                  <a:tint val="75000"/>
                </a:prstClr>
              </a:solidFill>
            </a:endParaRPr>
          </a:p>
        </p:txBody>
      </p:sp>
      <p:pic>
        <p:nvPicPr>
          <p:cNvPr id="4" name="Picture 3"/>
          <p:cNvPicPr>
            <a:picLocks noChangeAspect="1"/>
          </p:cNvPicPr>
          <p:nvPr/>
        </p:nvPicPr>
        <p:blipFill>
          <a:blip r:embed="rId3" cstate="print"/>
          <a:stretch>
            <a:fillRect/>
          </a:stretch>
        </p:blipFill>
        <p:spPr>
          <a:xfrm>
            <a:off x="982132" y="1540933"/>
            <a:ext cx="11032067" cy="4815417"/>
          </a:xfrm>
          <a:prstGeom prst="rect">
            <a:avLst/>
          </a:prstGeom>
        </p:spPr>
      </p:pic>
      <p:sp>
        <p:nvSpPr>
          <p:cNvPr id="6" name="TextBox 5"/>
          <p:cNvSpPr txBox="1"/>
          <p:nvPr/>
        </p:nvSpPr>
        <p:spPr>
          <a:xfrm>
            <a:off x="3014133" y="601134"/>
            <a:ext cx="5596467" cy="584775"/>
          </a:xfrm>
          <a:prstGeom prst="rect">
            <a:avLst/>
          </a:prstGeom>
          <a:noFill/>
        </p:spPr>
        <p:txBody>
          <a:bodyPr wrap="square" rtlCol="0">
            <a:spAutoFit/>
          </a:bodyPr>
          <a:lstStyle/>
          <a:p>
            <a:pPr algn="ctr"/>
            <a:r>
              <a:rPr lang="en-US" sz="3200" i="1" dirty="0">
                <a:solidFill>
                  <a:srgbClr val="0070C0"/>
                </a:solidFill>
              </a:rPr>
              <a:t>The Principle of SIT- Mosquitoes</a:t>
            </a:r>
          </a:p>
        </p:txBody>
      </p:sp>
    </p:spTree>
    <p:extLst>
      <p:ext uri="{BB962C8B-B14F-4D97-AF65-F5344CB8AC3E}">
        <p14:creationId xmlns:p14="http://schemas.microsoft.com/office/powerpoint/2010/main" val="3952696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447341D-4110-4785-9649-5506B0A10619}"/>
              </a:ext>
            </a:extLst>
          </p:cNvPr>
          <p:cNvSpPr>
            <a:spLocks noGrp="1"/>
          </p:cNvSpPr>
          <p:nvPr>
            <p:ph type="sldNum" sz="quarter" idx="12"/>
          </p:nvPr>
        </p:nvSpPr>
        <p:spPr/>
        <p:txBody>
          <a:bodyPr/>
          <a:lstStyle/>
          <a:p>
            <a:fld id="{3C374950-1E4D-4170-A439-101200E5E897}" type="slidenum">
              <a:rPr lang="en-US" smtClean="0">
                <a:solidFill>
                  <a:prstClr val="black">
                    <a:tint val="75000"/>
                  </a:prstClr>
                </a:solidFill>
              </a:rPr>
              <a:pPr/>
              <a:t>5</a:t>
            </a:fld>
            <a:endParaRPr lang="en-US">
              <a:solidFill>
                <a:prstClr val="black">
                  <a:tint val="75000"/>
                </a:prstClr>
              </a:solidFill>
            </a:endParaRPr>
          </a:p>
        </p:txBody>
      </p:sp>
      <p:sp>
        <p:nvSpPr>
          <p:cNvPr id="3" name="TextBox 2">
            <a:extLst>
              <a:ext uri="{FF2B5EF4-FFF2-40B4-BE49-F238E27FC236}">
                <a16:creationId xmlns="" xmlns:a16="http://schemas.microsoft.com/office/drawing/2014/main" id="{87BC7DFC-03A1-4568-85B4-273253F13A3B}"/>
              </a:ext>
            </a:extLst>
          </p:cNvPr>
          <p:cNvSpPr txBox="1"/>
          <p:nvPr/>
        </p:nvSpPr>
        <p:spPr>
          <a:xfrm>
            <a:off x="2081242" y="751715"/>
            <a:ext cx="8156672" cy="584775"/>
          </a:xfrm>
          <a:prstGeom prst="rect">
            <a:avLst/>
          </a:prstGeom>
          <a:noFill/>
        </p:spPr>
        <p:txBody>
          <a:bodyPr wrap="square" rtlCol="0">
            <a:spAutoFit/>
          </a:bodyPr>
          <a:lstStyle/>
          <a:p>
            <a:pPr algn="ctr"/>
            <a:r>
              <a:rPr lang="en-JM" sz="3200" i="1" dirty="0">
                <a:solidFill>
                  <a:srgbClr val="0070C0"/>
                </a:solidFill>
              </a:rPr>
              <a:t>Radio-induced Sterility </a:t>
            </a:r>
          </a:p>
        </p:txBody>
      </p:sp>
      <p:pic>
        <p:nvPicPr>
          <p:cNvPr id="4" name="Picture 3">
            <a:extLst>
              <a:ext uri="{FF2B5EF4-FFF2-40B4-BE49-F238E27FC236}">
                <a16:creationId xmlns="" xmlns:a16="http://schemas.microsoft.com/office/drawing/2014/main" id="{BEE1F76D-730E-4454-B4D1-887546EF56DC}"/>
              </a:ext>
            </a:extLst>
          </p:cNvPr>
          <p:cNvPicPr>
            <a:picLocks noChangeAspect="1"/>
          </p:cNvPicPr>
          <p:nvPr/>
        </p:nvPicPr>
        <p:blipFill>
          <a:blip r:embed="rId2" cstate="print"/>
          <a:stretch>
            <a:fillRect/>
          </a:stretch>
        </p:blipFill>
        <p:spPr>
          <a:xfrm>
            <a:off x="785374" y="1868069"/>
            <a:ext cx="4528203" cy="3785653"/>
          </a:xfrm>
          <a:prstGeom prst="rect">
            <a:avLst/>
          </a:prstGeom>
          <a:ln w="15875">
            <a:solidFill>
              <a:schemeClr val="accent1"/>
            </a:solidFill>
          </a:ln>
        </p:spPr>
      </p:pic>
      <p:sp>
        <p:nvSpPr>
          <p:cNvPr id="6" name="TextBox 5">
            <a:extLst>
              <a:ext uri="{FF2B5EF4-FFF2-40B4-BE49-F238E27FC236}">
                <a16:creationId xmlns="" xmlns:a16="http://schemas.microsoft.com/office/drawing/2014/main" id="{BE9FF90B-F7ED-4B5C-80F8-3382DD5E3761}"/>
              </a:ext>
            </a:extLst>
          </p:cNvPr>
          <p:cNvSpPr txBox="1"/>
          <p:nvPr/>
        </p:nvSpPr>
        <p:spPr>
          <a:xfrm>
            <a:off x="5548108" y="1868069"/>
            <a:ext cx="6103348" cy="3785652"/>
          </a:xfrm>
          <a:prstGeom prst="rect">
            <a:avLst/>
          </a:prstGeom>
          <a:noFill/>
        </p:spPr>
        <p:txBody>
          <a:bodyPr wrap="square" rtlCol="0">
            <a:spAutoFit/>
          </a:bodyPr>
          <a:lstStyle/>
          <a:p>
            <a:pPr marL="285750" indent="-285750">
              <a:buFont typeface="Arial" panose="020B0604020202020204" pitchFamily="34" charset="0"/>
              <a:buChar char="•"/>
            </a:pPr>
            <a:r>
              <a:rPr lang="en-JM" sz="2000" dirty="0"/>
              <a:t>Radiation-induced dominant lethal mutations arise as a result of chromosomal damage in the treated cells</a:t>
            </a:r>
          </a:p>
          <a:p>
            <a:pPr marL="285750" indent="-285750">
              <a:buFont typeface="Arial" panose="020B0604020202020204" pitchFamily="34" charset="0"/>
              <a:buChar char="•"/>
            </a:pPr>
            <a:endParaRPr lang="en-JM" sz="2000" dirty="0"/>
          </a:p>
          <a:p>
            <a:pPr marL="285750" indent="-285750">
              <a:buFont typeface="Arial" panose="020B0604020202020204" pitchFamily="34" charset="0"/>
              <a:buChar char="•"/>
            </a:pPr>
            <a:r>
              <a:rPr lang="en-JM" sz="2000" dirty="0"/>
              <a:t>A dominant lethal mutation occurring in a germ cell does not affect the maturation of the cell into a gamete or the participation of the gamete to form the zygote but causes the death of the developing embryo.</a:t>
            </a:r>
          </a:p>
          <a:p>
            <a:pPr marL="285750" indent="-285750">
              <a:buFont typeface="Arial" panose="020B0604020202020204" pitchFamily="34" charset="0"/>
              <a:buChar char="•"/>
            </a:pPr>
            <a:endParaRPr lang="en-JM" sz="2000" dirty="0"/>
          </a:p>
          <a:p>
            <a:pPr marL="285750" indent="-285750">
              <a:buFont typeface="Arial" panose="020B0604020202020204" pitchFamily="34" charset="0"/>
              <a:buChar char="•"/>
            </a:pPr>
            <a:r>
              <a:rPr lang="en-JM" sz="2000" dirty="0"/>
              <a:t>The success of the SIT using ionizing radiation relies essentially on the transfer of competitive sperm from released irradiated males to wild females </a:t>
            </a:r>
          </a:p>
        </p:txBody>
      </p:sp>
    </p:spTree>
    <p:extLst>
      <p:ext uri="{BB962C8B-B14F-4D97-AF65-F5344CB8AC3E}">
        <p14:creationId xmlns:p14="http://schemas.microsoft.com/office/powerpoint/2010/main" val="2488576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34FB05C-4B0E-4B88-AC0E-9FB086673933}"/>
              </a:ext>
            </a:extLst>
          </p:cNvPr>
          <p:cNvSpPr>
            <a:spLocks noGrp="1"/>
          </p:cNvSpPr>
          <p:nvPr>
            <p:ph type="sldNum" sz="quarter" idx="12"/>
          </p:nvPr>
        </p:nvSpPr>
        <p:spPr/>
        <p:txBody>
          <a:bodyPr/>
          <a:lstStyle/>
          <a:p>
            <a:fld id="{3C374950-1E4D-4170-A439-101200E5E897}" type="slidenum">
              <a:rPr lang="en-US" smtClean="0">
                <a:solidFill>
                  <a:prstClr val="black">
                    <a:tint val="75000"/>
                  </a:prstClr>
                </a:solidFill>
              </a:rPr>
              <a:pPr/>
              <a:t>6</a:t>
            </a:fld>
            <a:endParaRPr lang="en-US">
              <a:solidFill>
                <a:prstClr val="black">
                  <a:tint val="75000"/>
                </a:prstClr>
              </a:solidFill>
            </a:endParaRPr>
          </a:p>
        </p:txBody>
      </p:sp>
      <p:sp>
        <p:nvSpPr>
          <p:cNvPr id="3" name="TextBox 2"/>
          <p:cNvSpPr txBox="1"/>
          <p:nvPr/>
        </p:nvSpPr>
        <p:spPr>
          <a:xfrm>
            <a:off x="2978727" y="775855"/>
            <a:ext cx="6345382" cy="584775"/>
          </a:xfrm>
          <a:prstGeom prst="rect">
            <a:avLst/>
          </a:prstGeom>
          <a:noFill/>
        </p:spPr>
        <p:txBody>
          <a:bodyPr wrap="square" rtlCol="0">
            <a:spAutoFit/>
          </a:bodyPr>
          <a:lstStyle/>
          <a:p>
            <a:pPr algn="ctr"/>
            <a:r>
              <a:rPr lang="en-029" sz="3200" i="1" dirty="0" smtClean="0">
                <a:solidFill>
                  <a:srgbClr val="0070C0"/>
                </a:solidFill>
              </a:rPr>
              <a:t>Dose </a:t>
            </a:r>
            <a:r>
              <a:rPr lang="en-029" sz="3200" i="1" dirty="0">
                <a:solidFill>
                  <a:srgbClr val="0070C0"/>
                </a:solidFill>
              </a:rPr>
              <a:t>Optimisation </a:t>
            </a:r>
          </a:p>
        </p:txBody>
      </p:sp>
      <p:sp>
        <p:nvSpPr>
          <p:cNvPr id="1026" name="AutoShape 2" descr="Image result for Dose optimization for Sterile Insect Technique of Mosquito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029"/>
          </a:p>
        </p:txBody>
      </p:sp>
      <p:sp>
        <p:nvSpPr>
          <p:cNvPr id="1028" name="AutoShape 4" descr="Image result for Dose optimization for Sterile Insect Technique of Mosquito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029"/>
          </a:p>
        </p:txBody>
      </p:sp>
      <p:sp>
        <p:nvSpPr>
          <p:cNvPr id="1030" name="AutoShape 6" descr="Image result for Dose optimization for Sterile Insect Technique of Mosquito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029"/>
          </a:p>
        </p:txBody>
      </p:sp>
      <p:pic>
        <p:nvPicPr>
          <p:cNvPr id="1032" name="Picture 8" descr="Image result for Dose optimization for Sterile Insect Technique of Mosquitoes"/>
          <p:cNvPicPr>
            <a:picLocks noChangeAspect="1" noChangeArrowheads="1"/>
          </p:cNvPicPr>
          <p:nvPr/>
        </p:nvPicPr>
        <p:blipFill>
          <a:blip r:embed="rId2" cstate="print"/>
          <a:srcRect/>
          <a:stretch>
            <a:fillRect/>
          </a:stretch>
        </p:blipFill>
        <p:spPr bwMode="auto">
          <a:xfrm>
            <a:off x="554180" y="1343891"/>
            <a:ext cx="4926633" cy="4765964"/>
          </a:xfrm>
          <a:prstGeom prst="rect">
            <a:avLst/>
          </a:prstGeom>
          <a:noFill/>
        </p:spPr>
      </p:pic>
      <p:sp>
        <p:nvSpPr>
          <p:cNvPr id="8" name="TextBox 7"/>
          <p:cNvSpPr txBox="1"/>
          <p:nvPr/>
        </p:nvSpPr>
        <p:spPr>
          <a:xfrm>
            <a:off x="5874327" y="4419599"/>
            <a:ext cx="5818909" cy="1754326"/>
          </a:xfrm>
          <a:prstGeom prst="rect">
            <a:avLst/>
          </a:prstGeom>
          <a:noFill/>
        </p:spPr>
        <p:txBody>
          <a:bodyPr wrap="square" rtlCol="0">
            <a:spAutoFit/>
          </a:bodyPr>
          <a:lstStyle/>
          <a:p>
            <a:r>
              <a:rPr lang="en-029" dirty="0"/>
              <a:t>The radiation absorbed dose that is used to induce sterility is of prime importance to SIT programmes. Insects that receive too low a dose are not sufficiently sterile and those that receive too high a dose may be uncompetitive, reducing the effectiveness of the program by requiring that a greater number of sterile insects must be released</a:t>
            </a:r>
          </a:p>
        </p:txBody>
      </p:sp>
      <p:pic>
        <p:nvPicPr>
          <p:cNvPr id="1034" name="Picture 10" descr="https://www.intechopen.com/media/chapter/48737/media/image1_w.jpg"/>
          <p:cNvPicPr>
            <a:picLocks noChangeAspect="1" noChangeArrowheads="1"/>
          </p:cNvPicPr>
          <p:nvPr/>
        </p:nvPicPr>
        <p:blipFill>
          <a:blip r:embed="rId3" cstate="print"/>
          <a:srcRect/>
          <a:stretch>
            <a:fillRect/>
          </a:stretch>
        </p:blipFill>
        <p:spPr bwMode="auto">
          <a:xfrm>
            <a:off x="5971308" y="1432785"/>
            <a:ext cx="5624945" cy="2895601"/>
          </a:xfrm>
          <a:prstGeom prst="rect">
            <a:avLst/>
          </a:prstGeom>
          <a:noFill/>
        </p:spPr>
      </p:pic>
      <p:sp>
        <p:nvSpPr>
          <p:cNvPr id="10" name="Oval 9"/>
          <p:cNvSpPr/>
          <p:nvPr/>
        </p:nvSpPr>
        <p:spPr>
          <a:xfrm>
            <a:off x="5971308" y="1451843"/>
            <a:ext cx="1080654" cy="581891"/>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Tree>
    <p:extLst>
      <p:ext uri="{BB962C8B-B14F-4D97-AF65-F5344CB8AC3E}">
        <p14:creationId xmlns:p14="http://schemas.microsoft.com/office/powerpoint/2010/main" val="25035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1834BC5-EAB0-454F-BF8B-76EAF7ACF32B}"/>
              </a:ext>
            </a:extLst>
          </p:cNvPr>
          <p:cNvSpPr>
            <a:spLocks noGrp="1"/>
          </p:cNvSpPr>
          <p:nvPr>
            <p:ph type="sldNum" sz="quarter" idx="12"/>
          </p:nvPr>
        </p:nvSpPr>
        <p:spPr/>
        <p:txBody>
          <a:bodyPr/>
          <a:lstStyle/>
          <a:p>
            <a:fld id="{3C374950-1E4D-4170-A439-101200E5E897}" type="slidenum">
              <a:rPr lang="en-US" smtClean="0">
                <a:solidFill>
                  <a:prstClr val="black">
                    <a:tint val="75000"/>
                  </a:prstClr>
                </a:solidFill>
              </a:rPr>
              <a:pPr/>
              <a:t>7</a:t>
            </a:fld>
            <a:endParaRPr lang="en-US">
              <a:solidFill>
                <a:prstClr val="black">
                  <a:tint val="75000"/>
                </a:prstClr>
              </a:solidFill>
            </a:endParaRPr>
          </a:p>
        </p:txBody>
      </p:sp>
      <p:sp>
        <p:nvSpPr>
          <p:cNvPr id="3" name="TextBox 2">
            <a:extLst>
              <a:ext uri="{FF2B5EF4-FFF2-40B4-BE49-F238E27FC236}">
                <a16:creationId xmlns="" xmlns:a16="http://schemas.microsoft.com/office/drawing/2014/main" id="{7F931960-1F51-4284-812F-6EA7A4558B61}"/>
              </a:ext>
            </a:extLst>
          </p:cNvPr>
          <p:cNvSpPr txBox="1"/>
          <p:nvPr/>
        </p:nvSpPr>
        <p:spPr>
          <a:xfrm>
            <a:off x="2662792" y="589032"/>
            <a:ext cx="6866415" cy="584775"/>
          </a:xfrm>
          <a:prstGeom prst="rect">
            <a:avLst/>
          </a:prstGeom>
          <a:noFill/>
        </p:spPr>
        <p:txBody>
          <a:bodyPr wrap="square" rtlCol="0">
            <a:spAutoFit/>
          </a:bodyPr>
          <a:lstStyle/>
          <a:p>
            <a:pPr algn="ctr"/>
            <a:r>
              <a:rPr lang="en-JM" sz="3200" i="1" dirty="0">
                <a:solidFill>
                  <a:srgbClr val="0070C0"/>
                </a:solidFill>
              </a:rPr>
              <a:t>Sources of Ionizing Radiation</a:t>
            </a:r>
          </a:p>
        </p:txBody>
      </p:sp>
      <p:sp>
        <p:nvSpPr>
          <p:cNvPr id="5" name="TextBox 4">
            <a:extLst>
              <a:ext uri="{FF2B5EF4-FFF2-40B4-BE49-F238E27FC236}">
                <a16:creationId xmlns="" xmlns:a16="http://schemas.microsoft.com/office/drawing/2014/main" id="{4757A260-B129-43C1-94D1-2BE78CFD07C3}"/>
              </a:ext>
            </a:extLst>
          </p:cNvPr>
          <p:cNvSpPr txBox="1"/>
          <p:nvPr/>
        </p:nvSpPr>
        <p:spPr>
          <a:xfrm>
            <a:off x="948058" y="1287081"/>
            <a:ext cx="10839127" cy="923330"/>
          </a:xfrm>
          <a:prstGeom prst="rect">
            <a:avLst/>
          </a:prstGeom>
          <a:noFill/>
        </p:spPr>
        <p:txBody>
          <a:bodyPr wrap="square" rtlCol="0">
            <a:spAutoFit/>
          </a:bodyPr>
          <a:lstStyle/>
          <a:p>
            <a:r>
              <a:rPr lang="en-JM" dirty="0"/>
              <a:t>The types of irradiator used most frequently by radio-entomologists for the past four decades have been those equipped with the radioisotopes </a:t>
            </a:r>
            <a:r>
              <a:rPr lang="en-JM" baseline="30000" dirty="0"/>
              <a:t>60</a:t>
            </a:r>
            <a:r>
              <a:rPr lang="en-JM" dirty="0"/>
              <a:t>Co or </a:t>
            </a:r>
            <a:r>
              <a:rPr lang="en-JM" baseline="30000" dirty="0"/>
              <a:t>137</a:t>
            </a:r>
            <a:r>
              <a:rPr lang="en-JM" dirty="0"/>
              <a:t>Cs as source of gamma rays. Isotopic irradiators have the advantage that they have a long half-life and that their dose rate is high. </a:t>
            </a:r>
          </a:p>
        </p:txBody>
      </p:sp>
      <p:pic>
        <p:nvPicPr>
          <p:cNvPr id="6" name="Picture 5">
            <a:extLst>
              <a:ext uri="{FF2B5EF4-FFF2-40B4-BE49-F238E27FC236}">
                <a16:creationId xmlns="" xmlns:a16="http://schemas.microsoft.com/office/drawing/2014/main" id="{BD5F6B1E-4C3B-42F1-A687-433F0C2A93EE}"/>
              </a:ext>
            </a:extLst>
          </p:cNvPr>
          <p:cNvPicPr>
            <a:picLocks noChangeAspect="1"/>
          </p:cNvPicPr>
          <p:nvPr/>
        </p:nvPicPr>
        <p:blipFill>
          <a:blip r:embed="rId2" cstate="print"/>
          <a:stretch>
            <a:fillRect/>
          </a:stretch>
        </p:blipFill>
        <p:spPr>
          <a:xfrm>
            <a:off x="948059" y="2429051"/>
            <a:ext cx="5402253" cy="3675627"/>
          </a:xfrm>
          <a:prstGeom prst="rect">
            <a:avLst/>
          </a:prstGeom>
        </p:spPr>
      </p:pic>
      <p:sp>
        <p:nvSpPr>
          <p:cNvPr id="7" name="TextBox 6">
            <a:extLst>
              <a:ext uri="{FF2B5EF4-FFF2-40B4-BE49-F238E27FC236}">
                <a16:creationId xmlns="" xmlns:a16="http://schemas.microsoft.com/office/drawing/2014/main" id="{707EF618-0B91-47C8-AFC4-796E8F50E719}"/>
              </a:ext>
            </a:extLst>
          </p:cNvPr>
          <p:cNvSpPr txBox="1"/>
          <p:nvPr/>
        </p:nvSpPr>
        <p:spPr>
          <a:xfrm>
            <a:off x="6894463" y="4350352"/>
            <a:ext cx="4937601" cy="1754326"/>
          </a:xfrm>
          <a:prstGeom prst="rect">
            <a:avLst/>
          </a:prstGeom>
          <a:noFill/>
        </p:spPr>
        <p:txBody>
          <a:bodyPr wrap="square" rtlCol="0">
            <a:spAutoFit/>
          </a:bodyPr>
          <a:lstStyle/>
          <a:p>
            <a:pPr algn="just"/>
            <a:r>
              <a:rPr lang="en-JM" dirty="0"/>
              <a:t>The major advantages of these radiation sources are that no radioactive waste is produced, no radiation is produced when switched off, and the dose rate from electron accelerators can be hundred </a:t>
            </a:r>
            <a:r>
              <a:rPr lang="en-JM" dirty="0" smtClean="0"/>
              <a:t>of times </a:t>
            </a:r>
            <a:r>
              <a:rPr lang="en-JM" dirty="0"/>
              <a:t>greater than from gamma irradiators</a:t>
            </a:r>
          </a:p>
        </p:txBody>
      </p:sp>
      <p:sp>
        <p:nvSpPr>
          <p:cNvPr id="8" name="TextBox 7">
            <a:extLst>
              <a:ext uri="{FF2B5EF4-FFF2-40B4-BE49-F238E27FC236}">
                <a16:creationId xmlns="" xmlns:a16="http://schemas.microsoft.com/office/drawing/2014/main" id="{341BD560-F379-49AE-B369-1610029638B1}"/>
              </a:ext>
            </a:extLst>
          </p:cNvPr>
          <p:cNvSpPr txBox="1"/>
          <p:nvPr/>
        </p:nvSpPr>
        <p:spPr>
          <a:xfrm>
            <a:off x="6894463" y="2429051"/>
            <a:ext cx="4892723" cy="1477328"/>
          </a:xfrm>
          <a:prstGeom prst="rect">
            <a:avLst/>
          </a:prstGeom>
          <a:noFill/>
        </p:spPr>
        <p:txBody>
          <a:bodyPr wrap="square" rtlCol="0">
            <a:spAutoFit/>
          </a:bodyPr>
          <a:lstStyle/>
          <a:p>
            <a:pPr algn="just"/>
            <a:r>
              <a:rPr lang="en-JM" dirty="0"/>
              <a:t>High-energy electrons are generated by electron accelerators, not involving any type of radioisotope. Likewise, most X-ray machines do not use radioisotopes and these are alternatives to isotopic sources.</a:t>
            </a:r>
          </a:p>
        </p:txBody>
      </p:sp>
    </p:spTree>
    <p:extLst>
      <p:ext uri="{BB962C8B-B14F-4D97-AF65-F5344CB8AC3E}">
        <p14:creationId xmlns:p14="http://schemas.microsoft.com/office/powerpoint/2010/main" val="112080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374950-1E4D-4170-A439-101200E5E897}" type="slidenum">
              <a:rPr lang="en-US" smtClean="0">
                <a:solidFill>
                  <a:prstClr val="black">
                    <a:tint val="75000"/>
                  </a:prstClr>
                </a:solidFill>
              </a:rPr>
              <a:pPr/>
              <a:t>8</a:t>
            </a:fld>
            <a:endParaRPr lang="en-US">
              <a:solidFill>
                <a:prstClr val="black">
                  <a:tint val="75000"/>
                </a:prstClr>
              </a:solidFill>
            </a:endParaRPr>
          </a:p>
        </p:txBody>
      </p:sp>
      <p:sp>
        <p:nvSpPr>
          <p:cNvPr id="3" name="TextBox 2"/>
          <p:cNvSpPr txBox="1"/>
          <p:nvPr/>
        </p:nvSpPr>
        <p:spPr>
          <a:xfrm>
            <a:off x="1745673" y="692727"/>
            <a:ext cx="9130145" cy="584775"/>
          </a:xfrm>
          <a:prstGeom prst="rect">
            <a:avLst/>
          </a:prstGeom>
          <a:noFill/>
        </p:spPr>
        <p:txBody>
          <a:bodyPr wrap="square" rtlCol="0">
            <a:spAutoFit/>
          </a:bodyPr>
          <a:lstStyle/>
          <a:p>
            <a:pPr algn="ctr"/>
            <a:r>
              <a:rPr lang="en-029" sz="3200" i="1" dirty="0">
                <a:solidFill>
                  <a:srgbClr val="0070C0"/>
                </a:solidFill>
              </a:rPr>
              <a:t>Considerations for the successful </a:t>
            </a:r>
            <a:r>
              <a:rPr lang="en-029" sz="3200" i="1" dirty="0" smtClean="0">
                <a:solidFill>
                  <a:srgbClr val="0070C0"/>
                </a:solidFill>
              </a:rPr>
              <a:t>implementation</a:t>
            </a:r>
            <a:endParaRPr lang="en-029" sz="3200" i="1" dirty="0">
              <a:solidFill>
                <a:srgbClr val="0070C0"/>
              </a:solidFill>
            </a:endParaRPr>
          </a:p>
        </p:txBody>
      </p:sp>
      <p:sp>
        <p:nvSpPr>
          <p:cNvPr id="4" name="TextBox 3"/>
          <p:cNvSpPr txBox="1"/>
          <p:nvPr/>
        </p:nvSpPr>
        <p:spPr>
          <a:xfrm>
            <a:off x="802203" y="1900794"/>
            <a:ext cx="10113818" cy="369332"/>
          </a:xfrm>
          <a:prstGeom prst="rect">
            <a:avLst/>
          </a:prstGeom>
          <a:noFill/>
        </p:spPr>
        <p:txBody>
          <a:bodyPr wrap="square" rtlCol="0">
            <a:spAutoFit/>
          </a:bodyPr>
          <a:lstStyle/>
          <a:p>
            <a:pPr>
              <a:buFont typeface="Arial" pitchFamily="34" charset="0"/>
              <a:buChar char="•"/>
            </a:pPr>
            <a:r>
              <a:rPr lang="en-029" dirty="0"/>
              <a:t> The species must produce exclusively sexually</a:t>
            </a:r>
          </a:p>
        </p:txBody>
      </p:sp>
      <p:sp>
        <p:nvSpPr>
          <p:cNvPr id="5" name="TextBox 4"/>
          <p:cNvSpPr txBox="1"/>
          <p:nvPr/>
        </p:nvSpPr>
        <p:spPr>
          <a:xfrm>
            <a:off x="802203" y="2592992"/>
            <a:ext cx="5127372" cy="369332"/>
          </a:xfrm>
          <a:prstGeom prst="rect">
            <a:avLst/>
          </a:prstGeom>
          <a:noFill/>
        </p:spPr>
        <p:txBody>
          <a:bodyPr wrap="square" rtlCol="0">
            <a:spAutoFit/>
          </a:bodyPr>
          <a:lstStyle/>
          <a:p>
            <a:pPr>
              <a:buFont typeface="Arial" pitchFamily="34" charset="0"/>
              <a:buChar char="•"/>
            </a:pPr>
            <a:r>
              <a:rPr lang="en-029" dirty="0"/>
              <a:t> Mass rearing procedures must be available</a:t>
            </a:r>
          </a:p>
        </p:txBody>
      </p:sp>
      <p:sp>
        <p:nvSpPr>
          <p:cNvPr id="6" name="TextBox 5"/>
          <p:cNvSpPr txBox="1"/>
          <p:nvPr/>
        </p:nvSpPr>
        <p:spPr>
          <a:xfrm>
            <a:off x="802203" y="3262751"/>
            <a:ext cx="6040582" cy="369332"/>
          </a:xfrm>
          <a:prstGeom prst="rect">
            <a:avLst/>
          </a:prstGeom>
          <a:noFill/>
        </p:spPr>
        <p:txBody>
          <a:bodyPr wrap="square" rtlCol="0">
            <a:spAutoFit/>
          </a:bodyPr>
          <a:lstStyle/>
          <a:p>
            <a:pPr>
              <a:buFont typeface="Arial" pitchFamily="34" charset="0"/>
              <a:buChar char="•"/>
            </a:pPr>
            <a:r>
              <a:rPr lang="en-029" dirty="0"/>
              <a:t> Released sterile insects must present adequate dispersion</a:t>
            </a:r>
          </a:p>
        </p:txBody>
      </p:sp>
      <p:sp>
        <p:nvSpPr>
          <p:cNvPr id="7" name="TextBox 6"/>
          <p:cNvSpPr txBox="1"/>
          <p:nvPr/>
        </p:nvSpPr>
        <p:spPr>
          <a:xfrm>
            <a:off x="858982" y="3932510"/>
            <a:ext cx="7426036" cy="369332"/>
          </a:xfrm>
          <a:prstGeom prst="rect">
            <a:avLst/>
          </a:prstGeom>
          <a:noFill/>
        </p:spPr>
        <p:txBody>
          <a:bodyPr wrap="square" rtlCol="0">
            <a:spAutoFit/>
          </a:bodyPr>
          <a:lstStyle/>
          <a:p>
            <a:pPr>
              <a:buFont typeface="Arial" pitchFamily="34" charset="0"/>
              <a:buChar char="•"/>
            </a:pPr>
            <a:r>
              <a:rPr lang="en-029" dirty="0"/>
              <a:t> Sterilization must not compromise the competitiveness of the males</a:t>
            </a:r>
          </a:p>
        </p:txBody>
      </p:sp>
      <p:sp>
        <p:nvSpPr>
          <p:cNvPr id="9" name="TextBox 8"/>
          <p:cNvSpPr txBox="1"/>
          <p:nvPr/>
        </p:nvSpPr>
        <p:spPr>
          <a:xfrm>
            <a:off x="858982" y="4602269"/>
            <a:ext cx="8700654" cy="369332"/>
          </a:xfrm>
          <a:prstGeom prst="rect">
            <a:avLst/>
          </a:prstGeom>
          <a:noFill/>
        </p:spPr>
        <p:txBody>
          <a:bodyPr wrap="square" rtlCol="0">
            <a:spAutoFit/>
          </a:bodyPr>
          <a:lstStyle/>
          <a:p>
            <a:pPr>
              <a:buFont typeface="Arial" pitchFamily="34" charset="0"/>
              <a:buChar char="•"/>
            </a:pPr>
            <a:r>
              <a:rPr lang="en-029" dirty="0"/>
              <a:t>  Females must preferably mate only once or irradiated sperm must be very competitive</a:t>
            </a:r>
          </a:p>
        </p:txBody>
      </p:sp>
      <p:sp>
        <p:nvSpPr>
          <p:cNvPr id="10" name="TextBox 9"/>
          <p:cNvSpPr txBox="1"/>
          <p:nvPr/>
        </p:nvSpPr>
        <p:spPr>
          <a:xfrm>
            <a:off x="858982" y="5333492"/>
            <a:ext cx="10737272" cy="646331"/>
          </a:xfrm>
          <a:prstGeom prst="rect">
            <a:avLst/>
          </a:prstGeom>
          <a:noFill/>
        </p:spPr>
        <p:txBody>
          <a:bodyPr wrap="square" rtlCol="0">
            <a:spAutoFit/>
          </a:bodyPr>
          <a:lstStyle/>
          <a:p>
            <a:pPr marL="179388" indent="-179388">
              <a:buFont typeface="Arial" pitchFamily="34" charset="0"/>
              <a:buChar char="•"/>
            </a:pPr>
            <a:r>
              <a:rPr lang="en-029" dirty="0"/>
              <a:t>Population density of the target species must be low, making the release of a dominant population of sterile      males over an extended period of time economically viable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5BC54CB-CA0B-404A-B7E8-29DF8453AE6C}"/>
              </a:ext>
            </a:extLst>
          </p:cNvPr>
          <p:cNvSpPr>
            <a:spLocks noGrp="1"/>
          </p:cNvSpPr>
          <p:nvPr>
            <p:ph idx="1"/>
          </p:nvPr>
        </p:nvSpPr>
        <p:spPr>
          <a:xfrm>
            <a:off x="838200" y="1847781"/>
            <a:ext cx="10515600" cy="4833938"/>
          </a:xfrm>
        </p:spPr>
        <p:txBody>
          <a:bodyPr>
            <a:normAutofit/>
          </a:bodyPr>
          <a:lstStyle/>
          <a:p>
            <a:r>
              <a:rPr lang="en-JM" sz="2000" dirty="0"/>
              <a:t>Sterile insects are not self-replicating and therefore cannot become established in the environment.</a:t>
            </a:r>
          </a:p>
          <a:p>
            <a:pPr marL="0" indent="0">
              <a:buNone/>
            </a:pPr>
            <a:endParaRPr lang="en-JM" sz="2000" dirty="0"/>
          </a:p>
          <a:p>
            <a:r>
              <a:rPr lang="en-JM" sz="2000" dirty="0"/>
              <a:t>Breaking the pest's reproductive cycle, also called autocidal control, is by definition species-specific.</a:t>
            </a:r>
          </a:p>
          <a:p>
            <a:pPr marL="0" indent="0">
              <a:buNone/>
            </a:pPr>
            <a:endParaRPr lang="en-JM" sz="2000" dirty="0"/>
          </a:p>
          <a:p>
            <a:r>
              <a:rPr lang="en-JM" sz="2000" dirty="0"/>
              <a:t>The SIT does not introduce non-native species into an ecosystem.</a:t>
            </a:r>
          </a:p>
          <a:p>
            <a:pPr marL="0" indent="0">
              <a:buNone/>
            </a:pPr>
            <a:endParaRPr lang="en-JM" sz="2000" dirty="0"/>
          </a:p>
          <a:p>
            <a:r>
              <a:rPr lang="en-JM" sz="2000" dirty="0"/>
              <a:t>Uses no chemicals; leaves no residue</a:t>
            </a:r>
          </a:p>
          <a:p>
            <a:endParaRPr lang="en-JM" sz="2000" dirty="0"/>
          </a:p>
          <a:p>
            <a:endParaRPr lang="en-JM" sz="1800" dirty="0"/>
          </a:p>
        </p:txBody>
      </p:sp>
      <p:sp>
        <p:nvSpPr>
          <p:cNvPr id="2" name="Slide Number Placeholder 1">
            <a:extLst>
              <a:ext uri="{FF2B5EF4-FFF2-40B4-BE49-F238E27FC236}">
                <a16:creationId xmlns="" xmlns:a16="http://schemas.microsoft.com/office/drawing/2014/main" id="{1DFB819D-FEC0-4FA5-A895-C8069A6443C4}"/>
              </a:ext>
            </a:extLst>
          </p:cNvPr>
          <p:cNvSpPr>
            <a:spLocks noGrp="1"/>
          </p:cNvSpPr>
          <p:nvPr>
            <p:ph type="sldNum" sz="quarter" idx="12"/>
          </p:nvPr>
        </p:nvSpPr>
        <p:spPr/>
        <p:txBody>
          <a:bodyPr/>
          <a:lstStyle/>
          <a:p>
            <a:fld id="{3C374950-1E4D-4170-A439-101200E5E897}" type="slidenum">
              <a:rPr lang="en-US" smtClean="0">
                <a:solidFill>
                  <a:prstClr val="black">
                    <a:tint val="75000"/>
                  </a:prstClr>
                </a:solidFill>
              </a:rPr>
              <a:pPr/>
              <a:t>9</a:t>
            </a:fld>
            <a:endParaRPr lang="en-US">
              <a:solidFill>
                <a:prstClr val="black">
                  <a:tint val="75000"/>
                </a:prstClr>
              </a:solidFill>
            </a:endParaRPr>
          </a:p>
        </p:txBody>
      </p:sp>
      <p:sp>
        <p:nvSpPr>
          <p:cNvPr id="3" name="TextBox 2">
            <a:extLst>
              <a:ext uri="{FF2B5EF4-FFF2-40B4-BE49-F238E27FC236}">
                <a16:creationId xmlns="" xmlns:a16="http://schemas.microsoft.com/office/drawing/2014/main" id="{1A1B9147-01E5-4662-9C00-50D9BF3830E9}"/>
              </a:ext>
            </a:extLst>
          </p:cNvPr>
          <p:cNvSpPr txBox="1"/>
          <p:nvPr/>
        </p:nvSpPr>
        <p:spPr>
          <a:xfrm>
            <a:off x="2227097" y="673178"/>
            <a:ext cx="8005207" cy="861774"/>
          </a:xfrm>
          <a:prstGeom prst="rect">
            <a:avLst/>
          </a:prstGeom>
          <a:noFill/>
        </p:spPr>
        <p:txBody>
          <a:bodyPr wrap="square" rtlCol="0">
            <a:spAutoFit/>
          </a:bodyPr>
          <a:lstStyle/>
          <a:p>
            <a:pPr algn="ctr"/>
            <a:r>
              <a:rPr lang="en-029" sz="3200" i="1" dirty="0">
                <a:solidFill>
                  <a:srgbClr val="0070C0"/>
                </a:solidFill>
              </a:rPr>
              <a:t>Advantages of the SIT </a:t>
            </a:r>
          </a:p>
          <a:p>
            <a:endParaRPr lang="en-JM" dirty="0"/>
          </a:p>
        </p:txBody>
      </p:sp>
    </p:spTree>
    <p:extLst>
      <p:ext uri="{BB962C8B-B14F-4D97-AF65-F5344CB8AC3E}">
        <p14:creationId xmlns:p14="http://schemas.microsoft.com/office/powerpoint/2010/main" val="1133363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707</Words>
  <Application>Microsoft Office PowerPoint</Application>
  <PresentationFormat>Widescreen</PresentationFormat>
  <Paragraphs>81</Paragraphs>
  <Slides>13</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Calibri Light</vt:lpstr>
      <vt:lpstr>1_Office Theme</vt:lpstr>
      <vt:lpstr>1_Custom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 Antoine</dc:creator>
  <cp:lastModifiedBy>Johann Antoine</cp:lastModifiedBy>
  <cp:revision>66</cp:revision>
  <dcterms:created xsi:type="dcterms:W3CDTF">2019-02-27T23:48:38Z</dcterms:created>
  <dcterms:modified xsi:type="dcterms:W3CDTF">2019-02-28T20:03:33Z</dcterms:modified>
</cp:coreProperties>
</file>